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3" r:id="rId6"/>
    <p:sldId id="261" r:id="rId7"/>
    <p:sldId id="262" r:id="rId8"/>
    <p:sldId id="260" r:id="rId9"/>
    <p:sldId id="264" r:id="rId10"/>
    <p:sldId id="265" r:id="rId11"/>
    <p:sldId id="269" r:id="rId12"/>
    <p:sldId id="270" r:id="rId13"/>
    <p:sldId id="271" r:id="rId14"/>
    <p:sldId id="272" r:id="rId15"/>
    <p:sldId id="280" r:id="rId16"/>
    <p:sldId id="279" r:id="rId17"/>
    <p:sldId id="273" r:id="rId18"/>
    <p:sldId id="274" r:id="rId19"/>
    <p:sldId id="275" r:id="rId20"/>
    <p:sldId id="276" r:id="rId21"/>
    <p:sldId id="277" r:id="rId22"/>
    <p:sldId id="278" r:id="rId23"/>
    <p:sldId id="289" r:id="rId24"/>
    <p:sldId id="281" r:id="rId25"/>
    <p:sldId id="282" r:id="rId26"/>
    <p:sldId id="283" r:id="rId27"/>
    <p:sldId id="284" r:id="rId28"/>
    <p:sldId id="285" r:id="rId29"/>
    <p:sldId id="286" r:id="rId30"/>
    <p:sldId id="288" r:id="rId31"/>
    <p:sldId id="29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DC297-DFBE-4374-88B5-B4654634AC65}" type="datetimeFigureOut">
              <a:rPr lang="en-PH" smtClean="0"/>
              <a:t>2/29/2016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0FE36-77BE-42DC-A895-F03F81FE99E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616185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0FE36-77BE-42DC-A895-F03F81FE99E7}" type="slidenum">
              <a:rPr lang="en-PH" smtClean="0"/>
              <a:t>3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832464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F610B5-A1DC-480B-A740-8871ACFB95CB}" type="slidenum">
              <a:rPr lang="en-US" altLang="en-US" smtClean="0"/>
              <a:pPr eaLnBrk="1" hangingPunct="1"/>
              <a:t>17</a:t>
            </a:fld>
            <a:endParaRPr lang="en-US" alt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F94BD-0239-46F2-9033-551E23BB5465}" type="datetimeFigureOut">
              <a:rPr lang="en-PH" smtClean="0"/>
              <a:t>2/29/2016</a:t>
            </a:fld>
            <a:endParaRPr lang="en-P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33C0-EC30-458E-A4AD-CB61B7CF852B}" type="slidenum">
              <a:rPr lang="en-PH" smtClean="0"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959629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F94BD-0239-46F2-9033-551E23BB5465}" type="datetimeFigureOut">
              <a:rPr lang="en-PH" smtClean="0"/>
              <a:t>2/29/2016</a:t>
            </a:fld>
            <a:endParaRPr lang="en-P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33C0-EC30-458E-A4AD-CB61B7CF852B}" type="slidenum">
              <a:rPr lang="en-PH" smtClean="0"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4094778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F94BD-0239-46F2-9033-551E23BB5465}" type="datetimeFigureOut">
              <a:rPr lang="en-PH" smtClean="0"/>
              <a:t>2/29/2016</a:t>
            </a:fld>
            <a:endParaRPr lang="en-P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33C0-EC30-458E-A4AD-CB61B7CF852B}" type="slidenum">
              <a:rPr lang="en-PH" smtClean="0"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123504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F94BD-0239-46F2-9033-551E23BB5465}" type="datetimeFigureOut">
              <a:rPr lang="en-PH" smtClean="0"/>
              <a:t>2/29/2016</a:t>
            </a:fld>
            <a:endParaRPr lang="en-P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33C0-EC30-458E-A4AD-CB61B7CF852B}" type="slidenum">
              <a:rPr lang="en-PH" smtClean="0"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221707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F94BD-0239-46F2-9033-551E23BB5465}" type="datetimeFigureOut">
              <a:rPr lang="en-PH" smtClean="0"/>
              <a:t>2/29/2016</a:t>
            </a:fld>
            <a:endParaRPr lang="en-P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33C0-EC30-458E-A4AD-CB61B7CF852B}" type="slidenum">
              <a:rPr lang="en-PH" smtClean="0"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33671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F94BD-0239-46F2-9033-551E23BB5465}" type="datetimeFigureOut">
              <a:rPr lang="en-PH" smtClean="0"/>
              <a:t>2/29/2016</a:t>
            </a:fld>
            <a:endParaRPr lang="en-P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33C0-EC30-458E-A4AD-CB61B7CF852B}" type="slidenum">
              <a:rPr lang="en-PH" smtClean="0"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4115359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F94BD-0239-46F2-9033-551E23BB5465}" type="datetimeFigureOut">
              <a:rPr lang="en-PH" smtClean="0"/>
              <a:t>2/29/2016</a:t>
            </a:fld>
            <a:endParaRPr lang="en-P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33C0-EC30-458E-A4AD-CB61B7CF852B}" type="slidenum">
              <a:rPr lang="en-PH" smtClean="0"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995885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F94BD-0239-46F2-9033-551E23BB5465}" type="datetimeFigureOut">
              <a:rPr lang="en-PH" smtClean="0"/>
              <a:t>2/29/2016</a:t>
            </a:fld>
            <a:endParaRPr lang="en-P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33C0-EC30-458E-A4AD-CB61B7CF852B}" type="slidenum">
              <a:rPr lang="en-PH" smtClean="0"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731334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F94BD-0239-46F2-9033-551E23BB5465}" type="datetimeFigureOut">
              <a:rPr lang="en-PH" smtClean="0"/>
              <a:t>2/29/2016</a:t>
            </a:fld>
            <a:endParaRPr lang="en-P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33C0-EC30-458E-A4AD-CB61B7CF852B}" type="slidenum">
              <a:rPr lang="en-PH" smtClean="0"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436893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F94BD-0239-46F2-9033-551E23BB5465}" type="datetimeFigureOut">
              <a:rPr lang="en-PH" smtClean="0"/>
              <a:t>2/29/2016</a:t>
            </a:fld>
            <a:endParaRPr lang="en-P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33C0-EC30-458E-A4AD-CB61B7CF852B}" type="slidenum">
              <a:rPr lang="en-PH" smtClean="0"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865669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F94BD-0239-46F2-9033-551E23BB5465}" type="datetimeFigureOut">
              <a:rPr lang="en-PH" smtClean="0"/>
              <a:t>2/29/2016</a:t>
            </a:fld>
            <a:endParaRPr lang="en-P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33C0-EC30-458E-A4AD-CB61B7CF852B}" type="slidenum">
              <a:rPr lang="en-PH" smtClean="0"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511839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F94BD-0239-46F2-9033-551E23BB5465}" type="datetimeFigureOut">
              <a:rPr lang="en-PH" smtClean="0"/>
              <a:t>2/29/2016</a:t>
            </a:fld>
            <a:endParaRPr lang="en-P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D33C0-EC30-458E-A4AD-CB61B7CF852B}" type="slidenum">
              <a:rPr lang="en-PH" smtClean="0"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825732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phet.colorado.edu/en/simulation/states-of-matter-basics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10</a:t>
            </a:r>
            <a:endParaRPr lang="en-P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States of matter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84062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Textbook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 271 Q1,2</a:t>
            </a:r>
          </a:p>
          <a:p>
            <a:r>
              <a:rPr lang="en-US" dirty="0" smtClean="0"/>
              <a:t>Page 272 Q3,4,5,6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28737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10.2 The Nature of Liquids</a:t>
            </a:r>
          </a:p>
        </p:txBody>
      </p:sp>
      <p:pic>
        <p:nvPicPr>
          <p:cNvPr id="17411" name="Picture 8" descr="00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443038"/>
            <a:ext cx="6172200" cy="3290887"/>
          </a:xfrm>
          <a:noFill/>
        </p:spPr>
      </p:pic>
      <p:sp>
        <p:nvSpPr>
          <p:cNvPr id="17412" name="Content Placeholder 4"/>
          <p:cNvSpPr>
            <a:spLocks noGrp="1"/>
          </p:cNvSpPr>
          <p:nvPr>
            <p:ph sz="quarter" idx="2"/>
          </p:nvPr>
        </p:nvSpPr>
        <p:spPr>
          <a:xfrm>
            <a:off x="914400" y="5029200"/>
            <a:ext cx="6778625" cy="990600"/>
          </a:xfrm>
        </p:spPr>
        <p:txBody>
          <a:bodyPr>
            <a:normAutofit lnSpcReduction="10000"/>
          </a:bodyPr>
          <a:lstStyle/>
          <a:p>
            <a:r>
              <a:rPr lang="en-US" altLang="en-US" sz="3200" smtClean="0"/>
              <a:t>Both liquids </a:t>
            </a:r>
            <a:r>
              <a:rPr lang="en-US" altLang="en-US" sz="3200" i="1" smtClean="0"/>
              <a:t>and</a:t>
            </a:r>
            <a:r>
              <a:rPr lang="en-US" altLang="en-US" sz="3200" smtClean="0"/>
              <a:t> gases are fluids, i.e. they can </a:t>
            </a:r>
            <a:r>
              <a:rPr lang="en-US" altLang="en-US" sz="3200" i="1" smtClean="0">
                <a:solidFill>
                  <a:srgbClr val="FF0000"/>
                </a:solidFill>
              </a:rPr>
              <a:t>flow</a:t>
            </a:r>
          </a:p>
        </p:txBody>
      </p:sp>
    </p:spTree>
    <p:extLst>
      <p:ext uri="{BB962C8B-B14F-4D97-AF65-F5344CB8AC3E}">
        <p14:creationId xmlns:p14="http://schemas.microsoft.com/office/powerpoint/2010/main" val="414765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13.2 The Nature of Liquids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alt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457200" y="1524000"/>
            <a:ext cx="4041775" cy="639762"/>
          </a:xfrm>
        </p:spPr>
        <p:txBody>
          <a:bodyPr/>
          <a:lstStyle/>
          <a:p>
            <a:r>
              <a:rPr lang="en-US" dirty="0" smtClean="0"/>
              <a:t>Liquids</a:t>
            </a:r>
            <a:endParaRPr lang="en-PH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0" y="2174875"/>
            <a:ext cx="8991601" cy="3951288"/>
          </a:xfrm>
        </p:spPr>
        <p:txBody>
          <a:bodyPr/>
          <a:lstStyle/>
          <a:p>
            <a:r>
              <a:rPr lang="en-US" dirty="0" smtClean="0"/>
              <a:t>Molecules are closer together and have intermolecular forces</a:t>
            </a:r>
          </a:p>
          <a:p>
            <a:r>
              <a:rPr lang="en-US" dirty="0" smtClean="0"/>
              <a:t>Fixed volume</a:t>
            </a:r>
          </a:p>
          <a:p>
            <a:r>
              <a:rPr lang="en-US" dirty="0" smtClean="0"/>
              <a:t>Molecules can flow past each other</a:t>
            </a:r>
          </a:p>
          <a:p>
            <a:r>
              <a:rPr lang="en-US" altLang="en-US" dirty="0"/>
              <a:t>Condensed matter:</a:t>
            </a:r>
          </a:p>
          <a:p>
            <a:pPr lvl="1"/>
            <a:r>
              <a:rPr lang="en-US" altLang="en-US" dirty="0"/>
              <a:t>Liquids and solids are known as condensed phases of matter</a:t>
            </a:r>
          </a:p>
          <a:p>
            <a:endParaRPr lang="en-PH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07"/>
          <a:stretch/>
        </p:blipFill>
        <p:spPr bwMode="auto">
          <a:xfrm>
            <a:off x="3035516" y="4312516"/>
            <a:ext cx="6237287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15451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Evaporation</a:t>
            </a:r>
          </a:p>
        </p:txBody>
      </p:sp>
      <p:pic>
        <p:nvPicPr>
          <p:cNvPr id="19459" name="Picture 8" descr="00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966913"/>
            <a:ext cx="3749675" cy="3533775"/>
          </a:xfrm>
          <a:noFill/>
        </p:spPr>
      </p:pic>
      <p:pic>
        <p:nvPicPr>
          <p:cNvPr id="19460" name="Picture 8" descr="00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1413" y="1928813"/>
            <a:ext cx="3714750" cy="3609975"/>
          </a:xfrm>
          <a:noFill/>
        </p:spPr>
      </p:pic>
    </p:spTree>
    <p:extLst>
      <p:ext uri="{BB962C8B-B14F-4D97-AF65-F5344CB8AC3E}">
        <p14:creationId xmlns:p14="http://schemas.microsoft.com/office/powerpoint/2010/main" val="115491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Evaporation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</a:rPr>
              <a:t>Vaporization</a:t>
            </a:r>
            <a:r>
              <a:rPr lang="en-US" dirty="0" smtClean="0"/>
              <a:t>:  the conversion of a liquid to a gas or vapor</a:t>
            </a:r>
          </a:p>
          <a:p>
            <a:pPr>
              <a:defRPr/>
            </a:pPr>
            <a:r>
              <a:rPr lang="en-US" b="1" dirty="0" smtClean="0">
                <a:solidFill>
                  <a:srgbClr val="0070C0"/>
                </a:solidFill>
              </a:rPr>
              <a:t>Evaporation</a:t>
            </a:r>
            <a:r>
              <a:rPr lang="en-US" dirty="0" smtClean="0"/>
              <a:t>:  vaporization occurring at the surface of a liquid</a:t>
            </a:r>
          </a:p>
        </p:txBody>
      </p:sp>
      <p:pic>
        <p:nvPicPr>
          <p:cNvPr id="7" name="Picture 6" descr="http://hyperphysics.phy-astr.gsu.edu/hbase/kinetic/imgkin/vapp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822" y="4347729"/>
            <a:ext cx="6348792" cy="251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55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Evaporation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83" y="1295400"/>
            <a:ext cx="762952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ttp://hyperphysics.phy-astr.gsu.edu/hbase/kinetic/imgkin/vapp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822" y="4347729"/>
            <a:ext cx="6348792" cy="251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571232" y="1447800"/>
            <a:ext cx="2535382" cy="4130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5" name="TextBox 4"/>
          <p:cNvSpPr txBox="1"/>
          <p:nvPr/>
        </p:nvSpPr>
        <p:spPr>
          <a:xfrm>
            <a:off x="5015345" y="127606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Vaporization</a:t>
            </a:r>
            <a:endParaRPr lang="en-PH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52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Evaporation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599" y="1143001"/>
            <a:ext cx="8777069" cy="28956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 smtClean="0"/>
              <a:t>During evaporation, molecules of liquid with enough energy change in to the vapor phase</a:t>
            </a:r>
          </a:p>
          <a:p>
            <a:pPr>
              <a:defRPr/>
            </a:pPr>
            <a:r>
              <a:rPr lang="en-US" dirty="0" smtClean="0"/>
              <a:t>In a closed container, some molecules re-enter into the liquid phase (condense)</a:t>
            </a:r>
          </a:p>
          <a:p>
            <a:pPr>
              <a:defRPr/>
            </a:pPr>
            <a:r>
              <a:rPr lang="en-US" dirty="0" smtClean="0"/>
              <a:t>Eventually and equilibrium is reached where…</a:t>
            </a:r>
          </a:p>
          <a:p>
            <a:pPr marL="273050" lvl="1" indent="-273050">
              <a:spcBef>
                <a:spcPts val="575"/>
              </a:spcBef>
              <a:buClr>
                <a:schemeClr val="accent1"/>
              </a:buClr>
              <a:defRPr/>
            </a:pPr>
            <a:r>
              <a:rPr lang="en-US" b="1" dirty="0" smtClean="0">
                <a:solidFill>
                  <a:srgbClr val="0070C0"/>
                </a:solidFill>
              </a:rPr>
              <a:t>The rate of evaporation equals the rate of condensation</a:t>
            </a:r>
          </a:p>
          <a:p>
            <a:pPr>
              <a:defRPr/>
            </a:pPr>
            <a:r>
              <a:rPr lang="en-US" dirty="0" smtClean="0"/>
              <a:t>What would happen to the rate of evaporation when a liquid is heated?  Why?</a:t>
            </a:r>
          </a:p>
          <a:p>
            <a:pPr lvl="1">
              <a:defRPr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545" y="3638550"/>
            <a:ext cx="4669124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177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Vapor Pressure</a:t>
            </a:r>
          </a:p>
        </p:txBody>
      </p:sp>
      <p:sp>
        <p:nvSpPr>
          <p:cNvPr id="21507" name="Rectangle 15"/>
          <p:cNvSpPr>
            <a:spLocks noGrp="1" noChangeArrowheads="1"/>
          </p:cNvSpPr>
          <p:nvPr>
            <p:ph sz="quarter" idx="1"/>
          </p:nvPr>
        </p:nvSpPr>
        <p:spPr>
          <a:xfrm>
            <a:off x="914400" y="1447800"/>
            <a:ext cx="7772400" cy="1066800"/>
          </a:xfrm>
        </p:spPr>
        <p:txBody>
          <a:bodyPr/>
          <a:lstStyle/>
          <a:p>
            <a:pPr lvl="2"/>
            <a:r>
              <a:rPr lang="en-US" altLang="en-US" sz="3200" b="1" smtClean="0"/>
              <a:t>Vapor pressure</a:t>
            </a:r>
            <a:r>
              <a:rPr lang="en-US" altLang="en-US" sz="3200" smtClean="0"/>
              <a:t> is a measure of the force exerted by a gas above a liquid</a:t>
            </a:r>
            <a:r>
              <a:rPr lang="en-US" altLang="en-US" smtClean="0"/>
              <a:t>.</a:t>
            </a:r>
          </a:p>
          <a:p>
            <a:endParaRPr lang="en-US" altLang="en-US" smtClean="0"/>
          </a:p>
        </p:txBody>
      </p:sp>
      <p:sp>
        <p:nvSpPr>
          <p:cNvPr id="21508" name="Text Box 8"/>
          <p:cNvSpPr txBox="1">
            <a:spLocks noChangeArrowheads="1"/>
          </p:cNvSpPr>
          <p:nvPr/>
        </p:nvSpPr>
        <p:spPr bwMode="auto">
          <a:xfrm>
            <a:off x="762000" y="73025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54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bg1"/>
                </a:solidFill>
              </a:rPr>
              <a:t>13.2</a:t>
            </a:r>
          </a:p>
        </p:txBody>
      </p:sp>
      <p:pic>
        <p:nvPicPr>
          <p:cNvPr id="21509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362200"/>
            <a:ext cx="2754313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27019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200400"/>
            <a:ext cx="28924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14600"/>
            <a:ext cx="314642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038600"/>
            <a:ext cx="2489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TextBox 9"/>
          <p:cNvSpPr txBox="1">
            <a:spLocks noChangeArrowheads="1"/>
          </p:cNvSpPr>
          <p:nvPr/>
        </p:nvSpPr>
        <p:spPr bwMode="auto">
          <a:xfrm>
            <a:off x="-152400" y="5181600"/>
            <a:ext cx="2895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>
                <a:hlinkClick r:id="rId8"/>
              </a:rPr>
              <a:t>States of matter phet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655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72640"/>
            <a:ext cx="7620000" cy="405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Vapor Pressure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762000"/>
            <a:ext cx="9067800" cy="4525963"/>
          </a:xfrm>
        </p:spPr>
        <p:txBody>
          <a:bodyPr/>
          <a:lstStyle/>
          <a:p>
            <a:r>
              <a:rPr lang="en-US" altLang="en-US" dirty="0"/>
              <a:t>vapor </a:t>
            </a:r>
            <a:r>
              <a:rPr lang="en-US" altLang="en-US" dirty="0" smtClean="0"/>
              <a:t>pressure: In a closed container, as molecules escape into the vapor phase, pressure builds</a:t>
            </a:r>
          </a:p>
          <a:p>
            <a:r>
              <a:rPr lang="en-US" altLang="en-US" dirty="0" smtClean="0"/>
              <a:t>Equilibrium: the rate of vaporization equals the rate of condensation. Then vapor pressure is constant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0068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Vapor Pressure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 dirty="0" smtClean="0"/>
              <a:t>Depends upon the liquid</a:t>
            </a:r>
          </a:p>
          <a:p>
            <a:r>
              <a:rPr lang="en-US" altLang="en-US" dirty="0" smtClean="0"/>
              <a:t>Depends upon temperature</a:t>
            </a:r>
          </a:p>
        </p:txBody>
      </p:sp>
      <p:pic>
        <p:nvPicPr>
          <p:cNvPr id="23556" name="Picture 6" descr="00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50"/>
          <a:stretch/>
        </p:blipFill>
        <p:spPr bwMode="auto">
          <a:xfrm>
            <a:off x="533400" y="3588327"/>
            <a:ext cx="8305800" cy="235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02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27709"/>
            <a:ext cx="8229600" cy="1143000"/>
          </a:xfrm>
        </p:spPr>
        <p:txBody>
          <a:bodyPr/>
          <a:lstStyle/>
          <a:p>
            <a:r>
              <a:rPr lang="en-US" dirty="0" smtClean="0"/>
              <a:t>Kinetic Energy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0782" y="1107208"/>
            <a:ext cx="8229600" cy="4525963"/>
          </a:xfrm>
        </p:spPr>
        <p:txBody>
          <a:bodyPr/>
          <a:lstStyle/>
          <a:p>
            <a:r>
              <a:rPr lang="en-US" dirty="0" smtClean="0"/>
              <a:t>Kinetic in Greek = motion</a:t>
            </a:r>
          </a:p>
          <a:p>
            <a:r>
              <a:rPr lang="en-US" dirty="0" smtClean="0"/>
              <a:t>Kinetic energy – energy an object has due to motion</a:t>
            </a:r>
          </a:p>
          <a:p>
            <a:r>
              <a:rPr lang="en-US" dirty="0" smtClean="0"/>
              <a:t>Gases have lots of small particles</a:t>
            </a:r>
            <a:r>
              <a:rPr lang="en-PH" dirty="0" smtClean="0"/>
              <a:t> that move around.</a:t>
            </a:r>
          </a:p>
          <a:p>
            <a:r>
              <a:rPr lang="en-US" dirty="0" smtClean="0"/>
              <a:t>These particles bump into each other and bounce back</a:t>
            </a:r>
          </a:p>
        </p:txBody>
      </p:sp>
      <p:pic>
        <p:nvPicPr>
          <p:cNvPr id="1028" name="Picture 4" descr="https://upload.wikimedia.org/wikipedia/commons/6/6d/Translational_mo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352924"/>
            <a:ext cx="285750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65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Vapor Pressure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9144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mtClean="0"/>
              <a:t>Depends upon the liquid</a:t>
            </a:r>
          </a:p>
          <a:p>
            <a:r>
              <a:rPr lang="en-US" altLang="en-US" smtClean="0"/>
              <a:t>Depends upon temperature</a:t>
            </a:r>
          </a:p>
        </p:txBody>
      </p:sp>
      <p:pic>
        <p:nvPicPr>
          <p:cNvPr id="24580" name="Picture 10" descr="11_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6"/>
          <a:stretch>
            <a:fillRect/>
          </a:stretch>
        </p:blipFill>
        <p:spPr bwMode="auto">
          <a:xfrm>
            <a:off x="2209800" y="2362200"/>
            <a:ext cx="4267200" cy="403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59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Boiling Point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315200" cy="4648200"/>
          </a:xfrm>
        </p:spPr>
        <p:txBody>
          <a:bodyPr>
            <a:normAutofit lnSpcReduction="10000"/>
          </a:bodyPr>
          <a:lstStyle/>
          <a:p>
            <a:r>
              <a:rPr lang="en-US" altLang="en-US" sz="3200" dirty="0" smtClean="0"/>
              <a:t>A liquid boils when the particles </a:t>
            </a:r>
            <a:r>
              <a:rPr lang="en-US" altLang="en-US" sz="3200" dirty="0" err="1" smtClean="0"/>
              <a:t>thoughout</a:t>
            </a:r>
            <a:r>
              <a:rPr lang="en-US" altLang="en-US" sz="3200" dirty="0" smtClean="0"/>
              <a:t> the liquid have enough KE to vaporize</a:t>
            </a:r>
          </a:p>
          <a:p>
            <a:r>
              <a:rPr lang="en-US" altLang="en-US" sz="3200" dirty="0" smtClean="0"/>
              <a:t>This occurs when the </a:t>
            </a:r>
            <a:r>
              <a:rPr lang="en-US" altLang="en-US" sz="3200" b="1" dirty="0" smtClean="0">
                <a:solidFill>
                  <a:srgbClr val="0070C0"/>
                </a:solidFill>
              </a:rPr>
              <a:t>vapor pressure of the liquid equals the external pressure on the liquid</a:t>
            </a:r>
            <a:r>
              <a:rPr lang="en-US" altLang="en-US" sz="3200" dirty="0" smtClean="0"/>
              <a:t> (e.g. atmospheric pressure)</a:t>
            </a:r>
          </a:p>
          <a:p>
            <a:r>
              <a:rPr lang="en-US" altLang="en-US" sz="3200" dirty="0" smtClean="0"/>
              <a:t>This means that a liquid can boil at different temperatures, depending on the external pressure.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9148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Boiling Point &amp; Normal Boiling Point</a:t>
            </a:r>
          </a:p>
        </p:txBody>
      </p:sp>
      <p:pic>
        <p:nvPicPr>
          <p:cNvPr id="26627" name="Picture 10" descr="11_2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7513" y="1866900"/>
            <a:ext cx="4611687" cy="4229100"/>
          </a:xfrm>
          <a:noFill/>
        </p:spPr>
      </p:pic>
      <p:sp>
        <p:nvSpPr>
          <p:cNvPr id="24580" name="Content Placeholder 4"/>
          <p:cNvSpPr>
            <a:spLocks noGrp="1"/>
          </p:cNvSpPr>
          <p:nvPr>
            <p:ph sz="quarter" idx="2"/>
          </p:nvPr>
        </p:nvSpPr>
        <p:spPr>
          <a:xfrm>
            <a:off x="5105400" y="1371600"/>
            <a:ext cx="4038600" cy="5105400"/>
          </a:xfrm>
        </p:spPr>
        <p:txBody>
          <a:bodyPr>
            <a:normAutofit fontScale="92500"/>
          </a:bodyPr>
          <a:lstStyle/>
          <a:p>
            <a:r>
              <a:rPr lang="en-US" altLang="en-US" sz="3200" b="1" dirty="0" smtClean="0">
                <a:solidFill>
                  <a:srgbClr val="0070C0"/>
                </a:solidFill>
              </a:rPr>
              <a:t>Normal boiling point </a:t>
            </a:r>
            <a:r>
              <a:rPr lang="en-US" altLang="en-US" sz="3200" dirty="0" smtClean="0"/>
              <a:t>is the boiling temperature when atmospheric pressure (</a:t>
            </a:r>
            <a:r>
              <a:rPr lang="en-US" altLang="en-US" sz="3200" dirty="0" err="1" smtClean="0"/>
              <a:t>P</a:t>
            </a:r>
            <a:r>
              <a:rPr lang="en-US" altLang="en-US" sz="3200" baseline="-25000" dirty="0" err="1" smtClean="0"/>
              <a:t>atm</a:t>
            </a:r>
            <a:r>
              <a:rPr lang="en-US" altLang="en-US" sz="3200" dirty="0" smtClean="0"/>
              <a:t>) = 1 </a:t>
            </a:r>
            <a:r>
              <a:rPr lang="en-US" altLang="en-US" sz="3200" dirty="0" err="1" smtClean="0"/>
              <a:t>atm</a:t>
            </a:r>
            <a:endParaRPr lang="en-US" altLang="en-US" sz="3200" dirty="0" smtClean="0"/>
          </a:p>
          <a:p>
            <a:r>
              <a:rPr lang="en-US" altLang="en-US" sz="3200" dirty="0" smtClean="0"/>
              <a:t>What is the normal BP for ethanol?</a:t>
            </a:r>
          </a:p>
          <a:p>
            <a:r>
              <a:rPr lang="en-US" altLang="en-US" sz="3200" dirty="0" smtClean="0"/>
              <a:t>What is the BP for ethanol at </a:t>
            </a:r>
            <a:r>
              <a:rPr lang="en-US" altLang="en-US" sz="3200" dirty="0" err="1" smtClean="0"/>
              <a:t>Patm</a:t>
            </a:r>
            <a:r>
              <a:rPr lang="en-US" altLang="en-US" sz="3200" dirty="0" smtClean="0"/>
              <a:t> = 600 mmHg?</a:t>
            </a:r>
          </a:p>
        </p:txBody>
      </p:sp>
    </p:spTree>
    <p:extLst>
      <p:ext uri="{BB962C8B-B14F-4D97-AF65-F5344CB8AC3E}">
        <p14:creationId xmlns:p14="http://schemas.microsoft.com/office/powerpoint/2010/main" val="276760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Text book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486400" cy="4525963"/>
          </a:xfrm>
        </p:spPr>
        <p:txBody>
          <a:bodyPr/>
          <a:lstStyle/>
          <a:p>
            <a:r>
              <a:rPr lang="en-US" dirty="0"/>
              <a:t>Page 271 Q1,2</a:t>
            </a:r>
          </a:p>
          <a:p>
            <a:r>
              <a:rPr lang="en-US" dirty="0"/>
              <a:t>Page 272 Q3,4,5,6</a:t>
            </a:r>
            <a:endParaRPr lang="en-PH" dirty="0"/>
          </a:p>
          <a:p>
            <a:r>
              <a:rPr lang="en-US" dirty="0" smtClean="0"/>
              <a:t>Page 279 Q8,9,10,11,12,13</a:t>
            </a:r>
            <a:endParaRPr lang="en-P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96668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10.3 Solids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675" cy="4572000"/>
          </a:xfrm>
        </p:spPr>
        <p:txBody>
          <a:bodyPr/>
          <a:lstStyle/>
          <a:p>
            <a:r>
              <a:rPr lang="en-US" altLang="en-US" smtClean="0"/>
              <a:t>Crystal Structure</a:t>
            </a:r>
          </a:p>
          <a:p>
            <a:pPr lvl="1"/>
            <a:r>
              <a:rPr lang="en-US" altLang="en-US" smtClean="0"/>
              <a:t>Simple cubic</a:t>
            </a:r>
          </a:p>
          <a:p>
            <a:pPr lvl="1"/>
            <a:r>
              <a:rPr lang="en-US" altLang="en-US" smtClean="0"/>
              <a:t>Body centered cubic</a:t>
            </a:r>
          </a:p>
          <a:p>
            <a:pPr lvl="1"/>
            <a:r>
              <a:rPr lang="en-US" altLang="en-US" smtClean="0"/>
              <a:t>Face centered cubic</a:t>
            </a:r>
          </a:p>
          <a:p>
            <a:r>
              <a:rPr lang="en-US" altLang="en-US" smtClean="0"/>
              <a:t>Allotropes</a:t>
            </a:r>
          </a:p>
          <a:p>
            <a:r>
              <a:rPr lang="en-US" altLang="en-US" smtClean="0"/>
              <a:t>Amorphous solids</a:t>
            </a:r>
          </a:p>
          <a:p>
            <a:r>
              <a:rPr lang="en-US" altLang="en-US" smtClean="0"/>
              <a:t>Glasses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1829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Some Types of Unit Cells</a:t>
            </a:r>
          </a:p>
        </p:txBody>
      </p:sp>
      <p:pic>
        <p:nvPicPr>
          <p:cNvPr id="28675" name="Content Placeholder 6" descr="a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286000"/>
            <a:ext cx="8424863" cy="2819400"/>
          </a:xfrm>
        </p:spPr>
      </p:pic>
    </p:spTree>
    <p:extLst>
      <p:ext uri="{BB962C8B-B14F-4D97-AF65-F5344CB8AC3E}">
        <p14:creationId xmlns:p14="http://schemas.microsoft.com/office/powerpoint/2010/main" val="381740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Allotropes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5240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mtClean="0"/>
              <a:t>Allotropes are varying forms of an element</a:t>
            </a:r>
          </a:p>
          <a:p>
            <a:r>
              <a:rPr lang="en-US" altLang="en-US" smtClean="0"/>
              <a:t>Example:  oxygen (O</a:t>
            </a:r>
            <a:r>
              <a:rPr lang="en-US" altLang="en-US" baseline="-25000" smtClean="0"/>
              <a:t>2</a:t>
            </a:r>
            <a:r>
              <a:rPr lang="en-US" altLang="en-US" smtClean="0"/>
              <a:t>) and ozone (O</a:t>
            </a:r>
            <a:r>
              <a:rPr lang="en-US" altLang="en-US" baseline="-25000" smtClean="0"/>
              <a:t>3</a:t>
            </a:r>
            <a:r>
              <a:rPr lang="en-US" altLang="en-US" smtClean="0"/>
              <a:t>)</a:t>
            </a:r>
          </a:p>
          <a:p>
            <a:r>
              <a:rPr lang="en-US" altLang="en-US" smtClean="0"/>
              <a:t>Example:  allotropes of carbon</a:t>
            </a:r>
          </a:p>
        </p:txBody>
      </p:sp>
      <p:pic>
        <p:nvPicPr>
          <p:cNvPr id="29700" name="Picture 3" descr="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24200"/>
            <a:ext cx="802005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131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Non-Crystalline Solids</a:t>
            </a:r>
          </a:p>
        </p:txBody>
      </p:sp>
      <p:sp>
        <p:nvSpPr>
          <p:cNvPr id="2867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 dirty="0" smtClean="0"/>
              <a:t>Amorphous solids lack an ordered internal structure.</a:t>
            </a:r>
          </a:p>
          <a:p>
            <a:r>
              <a:rPr lang="en-US" altLang="en-US" dirty="0" smtClean="0"/>
              <a:t>Examples:  rubber, plastic, asphalt, glass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52800"/>
            <a:ext cx="6831281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75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t="6342" r="3585" b="5702"/>
          <a:stretch/>
        </p:blipFill>
        <p:spPr bwMode="auto">
          <a:xfrm>
            <a:off x="3707544" y="2175164"/>
            <a:ext cx="5242492" cy="3235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10.4 Changes of State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sz="quarter" idx="1"/>
          </p:nvPr>
        </p:nvSpPr>
        <p:spPr>
          <a:xfrm>
            <a:off x="0" y="1166191"/>
            <a:ext cx="5715000" cy="4800600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Vaporization/Condensation</a:t>
            </a:r>
          </a:p>
          <a:p>
            <a:pPr lvl="1"/>
            <a:r>
              <a:rPr lang="en-US" altLang="en-US" dirty="0" smtClean="0"/>
              <a:t>Liquid </a:t>
            </a:r>
            <a:r>
              <a:rPr lang="en-US" altLang="en-US" dirty="0" smtClean="0">
                <a:cs typeface="Times New Roman" pitchFamily="18" charset="0"/>
              </a:rPr>
              <a:t>↔ Gas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Evaporation</a:t>
            </a:r>
          </a:p>
          <a:p>
            <a:pPr lvl="1"/>
            <a:r>
              <a:rPr lang="en-US" altLang="en-US" dirty="0" smtClean="0"/>
              <a:t>Boiling</a:t>
            </a:r>
          </a:p>
          <a:p>
            <a:pPr lvl="1"/>
            <a:r>
              <a:rPr lang="en-US" altLang="en-US" dirty="0" smtClean="0"/>
              <a:t>Vapor vs. Gas</a:t>
            </a:r>
          </a:p>
          <a:p>
            <a:r>
              <a:rPr lang="en-US" altLang="en-US" dirty="0" smtClean="0"/>
              <a:t>Melting/Freezing</a:t>
            </a:r>
          </a:p>
          <a:p>
            <a:pPr lvl="1"/>
            <a:r>
              <a:rPr lang="en-US" altLang="en-US" dirty="0" smtClean="0"/>
              <a:t>Liquid </a:t>
            </a:r>
            <a:r>
              <a:rPr lang="en-US" altLang="en-US" dirty="0" smtClean="0">
                <a:cs typeface="Times New Roman" pitchFamily="18" charset="0"/>
              </a:rPr>
              <a:t>↔ Solid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Solidification</a:t>
            </a:r>
          </a:p>
          <a:p>
            <a:r>
              <a:rPr lang="en-US" altLang="en-US" dirty="0" smtClean="0"/>
              <a:t>Sublimation/Deposition</a:t>
            </a:r>
          </a:p>
          <a:p>
            <a:pPr lvl="1"/>
            <a:r>
              <a:rPr lang="en-US" altLang="en-US" dirty="0" smtClean="0"/>
              <a:t>Solid </a:t>
            </a:r>
            <a:r>
              <a:rPr lang="en-US" altLang="en-US" dirty="0" smtClean="0">
                <a:cs typeface="Times New Roman" pitchFamily="18" charset="0"/>
              </a:rPr>
              <a:t>↔ Vapor </a:t>
            </a:r>
          </a:p>
          <a:p>
            <a:pPr lvl="1"/>
            <a:r>
              <a:rPr lang="en-US" altLang="en-US" dirty="0" smtClean="0">
                <a:cs typeface="Times New Roman" pitchFamily="18" charset="0"/>
              </a:rPr>
              <a:t>I2 (s) → I2 (g)</a:t>
            </a:r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5181600" y="3429000"/>
            <a:ext cx="304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6" name="Rectangle 5"/>
          <p:cNvSpPr/>
          <p:nvPr/>
        </p:nvSpPr>
        <p:spPr>
          <a:xfrm>
            <a:off x="7010400" y="3487882"/>
            <a:ext cx="381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53690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Sublimation</a:t>
            </a:r>
          </a:p>
        </p:txBody>
      </p:sp>
      <p:sp>
        <p:nvSpPr>
          <p:cNvPr id="30723" name="Content Placeholder 5"/>
          <p:cNvSpPr>
            <a:spLocks noGrp="1"/>
          </p:cNvSpPr>
          <p:nvPr>
            <p:ph sz="quarter" idx="1"/>
          </p:nvPr>
        </p:nvSpPr>
        <p:spPr>
          <a:xfrm>
            <a:off x="6926" y="1524000"/>
            <a:ext cx="5327073" cy="4572000"/>
          </a:xfrm>
        </p:spPr>
        <p:txBody>
          <a:bodyPr/>
          <a:lstStyle/>
          <a:p>
            <a:pPr marL="273050" lvl="3" indent="-273050">
              <a:spcBef>
                <a:spcPts val="575"/>
              </a:spcBef>
              <a:buClr>
                <a:schemeClr val="accent1"/>
              </a:buClr>
              <a:buSzPct val="85000"/>
            </a:pPr>
            <a:r>
              <a:rPr lang="en-US" altLang="en-US" sz="2800" b="1" dirty="0" smtClean="0"/>
              <a:t>Sublimation</a:t>
            </a:r>
            <a:r>
              <a:rPr lang="en-US" altLang="en-US" sz="2800" dirty="0" smtClean="0"/>
              <a:t> </a:t>
            </a:r>
          </a:p>
          <a:p>
            <a:pPr marL="730250" lvl="4" indent="-273050">
              <a:spcBef>
                <a:spcPts val="575"/>
              </a:spcBef>
              <a:buClr>
                <a:schemeClr val="accent1"/>
              </a:buClr>
              <a:buSzPct val="85000"/>
            </a:pPr>
            <a:r>
              <a:rPr lang="en-US" altLang="en-US" sz="2800" dirty="0"/>
              <a:t>Solid </a:t>
            </a:r>
            <a:r>
              <a:rPr lang="en-US" altLang="en-US" sz="2800" dirty="0">
                <a:sym typeface="Wingdings" pitchFamily="2" charset="2"/>
              </a:rPr>
              <a:t>  Vapor</a:t>
            </a:r>
          </a:p>
          <a:p>
            <a:pPr marL="730250" lvl="4" indent="-273050">
              <a:spcBef>
                <a:spcPts val="575"/>
              </a:spcBef>
              <a:buClr>
                <a:schemeClr val="accent1"/>
              </a:buClr>
              <a:buSzPct val="85000"/>
            </a:pPr>
            <a:r>
              <a:rPr lang="en-US" altLang="en-US" sz="2800" dirty="0" smtClean="0"/>
              <a:t>occurs in solids</a:t>
            </a:r>
          </a:p>
          <a:p>
            <a:pPr marL="730250" lvl="4" indent="-273050">
              <a:spcBef>
                <a:spcPts val="575"/>
              </a:spcBef>
              <a:buClr>
                <a:schemeClr val="accent1"/>
              </a:buClr>
              <a:buSzPct val="85000"/>
            </a:pPr>
            <a:r>
              <a:rPr lang="en-US" altLang="en-US" sz="2800" dirty="0" smtClean="0"/>
              <a:t>vapor pressures is above atmospheric pressure </a:t>
            </a:r>
          </a:p>
          <a:p>
            <a:pPr marL="730250" lvl="4" indent="-273050">
              <a:spcBef>
                <a:spcPts val="575"/>
              </a:spcBef>
              <a:buClr>
                <a:schemeClr val="accent1"/>
              </a:buClr>
              <a:buSzPct val="85000"/>
            </a:pPr>
            <a:r>
              <a:rPr lang="en-US" altLang="en-US" sz="2800" dirty="0" smtClean="0"/>
              <a:t>room temperature.</a:t>
            </a:r>
          </a:p>
          <a:p>
            <a:pPr marL="273050" lvl="3" indent="-273050">
              <a:spcBef>
                <a:spcPts val="575"/>
              </a:spcBef>
              <a:buClr>
                <a:schemeClr val="accent1"/>
              </a:buClr>
              <a:buSzPct val="85000"/>
            </a:pPr>
            <a:r>
              <a:rPr lang="en-US" altLang="en-US" sz="2800" dirty="0" smtClean="0"/>
              <a:t>Deposition</a:t>
            </a:r>
          </a:p>
          <a:p>
            <a:pPr marL="730250" lvl="4" indent="-273050">
              <a:spcBef>
                <a:spcPts val="575"/>
              </a:spcBef>
              <a:buClr>
                <a:schemeClr val="accent1"/>
              </a:buClr>
              <a:buSzPct val="85000"/>
            </a:pPr>
            <a:r>
              <a:rPr lang="en-US" altLang="en-US" sz="2800" dirty="0" smtClean="0"/>
              <a:t>Vapor </a:t>
            </a:r>
            <a:r>
              <a:rPr lang="en-US" altLang="en-US" sz="2800" dirty="0" smtClean="0">
                <a:sym typeface="Wingdings" pitchFamily="2" charset="2"/>
              </a:rPr>
              <a:t> Solid</a:t>
            </a:r>
            <a:endParaRPr lang="en-US" altLang="en-US" sz="2800" dirty="0" smtClean="0"/>
          </a:p>
          <a:p>
            <a:pPr marL="730250" lvl="4" indent="-273050">
              <a:spcBef>
                <a:spcPts val="575"/>
              </a:spcBef>
              <a:buClr>
                <a:schemeClr val="accent1"/>
              </a:buClr>
              <a:buSzPct val="85000"/>
            </a:pPr>
            <a:r>
              <a:rPr lang="en-US" altLang="en-US" sz="2800" dirty="0" smtClean="0"/>
              <a:t>Solidifying of gas</a:t>
            </a:r>
          </a:p>
          <a:p>
            <a:endParaRPr lang="en-US" altLang="en-US" dirty="0" smtClean="0"/>
          </a:p>
        </p:txBody>
      </p:sp>
      <p:pic>
        <p:nvPicPr>
          <p:cNvPr id="32772" name="Picture 8" descr="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90600"/>
            <a:ext cx="2895600" cy="53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070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 Pressure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Gas pressure – force given off by gas onto an object</a:t>
            </a:r>
          </a:p>
          <a:p>
            <a:r>
              <a:rPr lang="en-US" dirty="0" smtClean="0"/>
              <a:t>Measured in Pascal (Pa)</a:t>
            </a:r>
          </a:p>
          <a:p>
            <a:r>
              <a:rPr lang="en-US" dirty="0" smtClean="0"/>
              <a:t>Use to be measured in </a:t>
            </a:r>
          </a:p>
          <a:p>
            <a:pPr lvl="1"/>
            <a:r>
              <a:rPr lang="en-US" dirty="0" smtClean="0"/>
              <a:t>atmospheric (</a:t>
            </a:r>
            <a:r>
              <a:rPr lang="en-US" dirty="0" err="1" smtClean="0"/>
              <a:t>atm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Mercury (mmHg)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1 </a:t>
            </a:r>
            <a:r>
              <a:rPr lang="en-US" dirty="0" err="1" smtClean="0"/>
              <a:t>atm</a:t>
            </a:r>
            <a:r>
              <a:rPr lang="en-US" dirty="0" smtClean="0"/>
              <a:t> = 760mmHg = 101.3kPa</a:t>
            </a:r>
            <a:endParaRPr lang="en-PH" dirty="0"/>
          </a:p>
        </p:txBody>
      </p:sp>
      <p:pic>
        <p:nvPicPr>
          <p:cNvPr id="4" name="Picture 4" descr="https://upload.wikimedia.org/wikipedia/commons/6/6d/Translational_motio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352924"/>
            <a:ext cx="285750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50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Phase Diagrams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600200"/>
            <a:ext cx="4495800" cy="4525963"/>
          </a:xfrm>
        </p:spPr>
        <p:txBody>
          <a:bodyPr>
            <a:normAutofit fontScale="92500" lnSpcReduction="10000"/>
          </a:bodyPr>
          <a:lstStyle/>
          <a:p>
            <a:pPr marL="273050" lvl="2" indent="-273050">
              <a:spcBef>
                <a:spcPts val="575"/>
              </a:spcBef>
              <a:buClr>
                <a:schemeClr val="accent1"/>
              </a:buClr>
            </a:pPr>
            <a:r>
              <a:rPr lang="en-US" altLang="en-US" sz="3200" dirty="0" smtClean="0"/>
              <a:t>A </a:t>
            </a:r>
            <a:r>
              <a:rPr lang="en-US" altLang="en-US" sz="3200" b="1" dirty="0" smtClean="0"/>
              <a:t>phase diagram</a:t>
            </a:r>
            <a:r>
              <a:rPr lang="en-US" altLang="en-US" sz="3200" dirty="0" smtClean="0"/>
              <a:t> </a:t>
            </a:r>
          </a:p>
          <a:p>
            <a:pPr marL="730250" lvl="3" indent="-273050">
              <a:spcBef>
                <a:spcPts val="575"/>
              </a:spcBef>
              <a:buClr>
                <a:schemeClr val="accent1"/>
              </a:buClr>
            </a:pPr>
            <a:r>
              <a:rPr lang="en-US" altLang="en-US" sz="2800" dirty="0" smtClean="0"/>
              <a:t>graph that gives the conditions of temperature and pressure at which a substance exists as solid, liquid, and gas (vapor).</a:t>
            </a:r>
          </a:p>
          <a:p>
            <a:r>
              <a:rPr lang="en-US" altLang="en-US" sz="3200" dirty="0" smtClean="0"/>
              <a:t>Lines represent pressures and temperatures at which two phases are in equilibrium</a:t>
            </a:r>
          </a:p>
        </p:txBody>
      </p:sp>
      <p:pic>
        <p:nvPicPr>
          <p:cNvPr id="4" name="Picture 7" descr="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378527"/>
            <a:ext cx="4983163" cy="434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013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Questions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Chapter 10 review</a:t>
            </a:r>
          </a:p>
          <a:p>
            <a:r>
              <a:rPr lang="en-US" dirty="0" smtClean="0"/>
              <a:t>Page 289</a:t>
            </a:r>
          </a:p>
          <a:p>
            <a:r>
              <a:rPr lang="en-US" dirty="0" smtClean="0"/>
              <a:t>Q,21,22,23,24,26,27,28,29,31,33,34,35,37,39,40,41,44,48,49</a:t>
            </a:r>
          </a:p>
          <a:p>
            <a:r>
              <a:rPr lang="en-US" dirty="0" smtClean="0"/>
              <a:t>STP = standard Temperature Pressure</a:t>
            </a:r>
          </a:p>
          <a:p>
            <a:pPr lvl="1"/>
            <a:r>
              <a:rPr lang="en-US" dirty="0" smtClean="0"/>
              <a:t>0°C and 1atm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9925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Gas Pressure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198"/>
          <a:stretch/>
        </p:blipFill>
        <p:spPr bwMode="auto">
          <a:xfrm>
            <a:off x="838200" y="5562600"/>
            <a:ext cx="7620000" cy="1163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790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KINETIC ENERGY AND KELVIN </a:t>
            </a:r>
            <a:r>
              <a:rPr lang="de-CH" dirty="0" smtClean="0"/>
              <a:t>TEMPERATURE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725168"/>
            <a:ext cx="4876800" cy="5132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194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KINETIC ENERGY AND KELVIN </a:t>
            </a:r>
            <a:r>
              <a:rPr lang="de-CH" dirty="0" smtClean="0"/>
              <a:t>TEMPERATURE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678363"/>
          </a:xfrm>
        </p:spPr>
        <p:txBody>
          <a:bodyPr/>
          <a:lstStyle/>
          <a:p>
            <a:r>
              <a:rPr lang="en-AU" dirty="0" smtClean="0"/>
              <a:t>Kinetic energy increases as temperature increases</a:t>
            </a:r>
          </a:p>
          <a:p>
            <a:r>
              <a:rPr lang="en-AU" dirty="0" smtClean="0"/>
              <a:t>When particles collide energy is </a:t>
            </a:r>
            <a:r>
              <a:rPr lang="en-AU" dirty="0" err="1" smtClean="0"/>
              <a:t>trasfered</a:t>
            </a:r>
            <a:endParaRPr lang="en-AU" dirty="0"/>
          </a:p>
        </p:txBody>
      </p:sp>
      <p:pic>
        <p:nvPicPr>
          <p:cNvPr id="3074" name="Picture 2" descr="http://hyperphysics.phy-astr.gsu.edu/hbase/thermo/imgheat/tempki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447007"/>
            <a:ext cx="5486400" cy="441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92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547340" cy="666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019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725168"/>
            <a:ext cx="4876800" cy="5132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KINETIC ENERGY AND KELVIN </a:t>
            </a:r>
            <a:r>
              <a:rPr lang="de-CH" dirty="0" smtClean="0"/>
              <a:t>TEMPERATURE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4572000" cy="4525963"/>
          </a:xfrm>
        </p:spPr>
        <p:txBody>
          <a:bodyPr/>
          <a:lstStyle/>
          <a:p>
            <a:r>
              <a:rPr lang="de-CH" dirty="0"/>
              <a:t>Higher temperature – faster particle motion – greater average kinetic energy.</a:t>
            </a:r>
            <a:endParaRPr lang="en-AU" dirty="0"/>
          </a:p>
          <a:p>
            <a:r>
              <a:rPr lang="de-CH" dirty="0"/>
              <a:t>0K (absolute zero) – in theory, zero particle motion and zero kinetic energy.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828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Calculations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92500"/>
          </a:bodyPr>
          <a:lstStyle/>
          <a:p>
            <a:r>
              <a:rPr lang="en-US" dirty="0"/>
              <a:t>1 </a:t>
            </a:r>
            <a:r>
              <a:rPr lang="en-US" dirty="0" err="1"/>
              <a:t>atm</a:t>
            </a:r>
            <a:r>
              <a:rPr lang="en-US" dirty="0"/>
              <a:t> = 760mmHg = </a:t>
            </a:r>
            <a:r>
              <a:rPr lang="en-US" dirty="0" smtClean="0"/>
              <a:t>101.3kPa</a:t>
            </a:r>
          </a:p>
          <a:p>
            <a:endParaRPr lang="en-US" dirty="0"/>
          </a:p>
          <a:p>
            <a:r>
              <a:rPr lang="en-US" dirty="0" smtClean="0"/>
              <a:t>Covert 1.50atm to </a:t>
            </a:r>
            <a:r>
              <a:rPr lang="en-US" dirty="0" err="1" smtClean="0"/>
              <a:t>kPa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1.50atm   X   </a:t>
            </a:r>
            <a:r>
              <a:rPr lang="en-US" u="sng" dirty="0" smtClean="0"/>
              <a:t>101.3kPa</a:t>
            </a:r>
            <a:r>
              <a:rPr lang="en-US" dirty="0" smtClean="0"/>
              <a:t> = 151.95kPa = 1.52 x 10</a:t>
            </a:r>
            <a:r>
              <a:rPr lang="en-US" baseline="30000" dirty="0" smtClean="0"/>
              <a:t>2</a:t>
            </a:r>
            <a:r>
              <a:rPr lang="en-US" dirty="0" smtClean="0"/>
              <a:t>kPa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  		    1 </a:t>
            </a:r>
            <a:r>
              <a:rPr lang="en-US" dirty="0" err="1" smtClean="0"/>
              <a:t>atm</a:t>
            </a:r>
            <a:endParaRPr lang="en-US" dirty="0" smtClean="0"/>
          </a:p>
          <a:p>
            <a:r>
              <a:rPr lang="en-US" dirty="0"/>
              <a:t>Covert 1.50atm to </a:t>
            </a:r>
            <a:r>
              <a:rPr lang="en-US" dirty="0" smtClean="0"/>
              <a:t>mmHg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1.50atm   X   </a:t>
            </a:r>
            <a:r>
              <a:rPr lang="en-US" u="sng" dirty="0" smtClean="0"/>
              <a:t>760mmHG </a:t>
            </a:r>
            <a:r>
              <a:rPr lang="en-US" dirty="0" smtClean="0"/>
              <a:t>= 1140mmHg </a:t>
            </a:r>
            <a:r>
              <a:rPr lang="en-US" dirty="0"/>
              <a:t>= </a:t>
            </a:r>
            <a:r>
              <a:rPr lang="en-US" dirty="0" smtClean="0"/>
              <a:t>1.14 </a:t>
            </a:r>
            <a:r>
              <a:rPr lang="en-US" dirty="0"/>
              <a:t>x </a:t>
            </a:r>
            <a:r>
              <a:rPr lang="en-US" dirty="0" smtClean="0"/>
              <a:t>10</a:t>
            </a:r>
            <a:r>
              <a:rPr lang="en-US" baseline="30000" dirty="0" smtClean="0"/>
              <a:t>3</a:t>
            </a:r>
            <a:r>
              <a:rPr lang="en-US" dirty="0" smtClean="0"/>
              <a:t>mmHG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		    1 </a:t>
            </a:r>
            <a:r>
              <a:rPr lang="en-US" dirty="0" err="1"/>
              <a:t>atm</a:t>
            </a:r>
            <a:endParaRPr lang="en-PH" dirty="0"/>
          </a:p>
          <a:p>
            <a:pPr marL="0" indent="0">
              <a:spcBef>
                <a:spcPts val="0"/>
              </a:spcBef>
              <a:buNone/>
            </a:pP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45862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671</Words>
  <Application>Microsoft Office PowerPoint</Application>
  <PresentationFormat>On-screen Show (4:3)</PresentationFormat>
  <Paragraphs>130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Chapter 10</vt:lpstr>
      <vt:lpstr>Kinetic Energy</vt:lpstr>
      <vt:lpstr>Gas Pressure</vt:lpstr>
      <vt:lpstr>Gas Pressure</vt:lpstr>
      <vt:lpstr>KINETIC ENERGY AND KELVIN TEMPERATURE</vt:lpstr>
      <vt:lpstr>KINETIC ENERGY AND KELVIN TEMPERATURE</vt:lpstr>
      <vt:lpstr>PowerPoint Presentation</vt:lpstr>
      <vt:lpstr>KINETIC ENERGY AND KELVIN TEMPERATURE</vt:lpstr>
      <vt:lpstr>Calculations</vt:lpstr>
      <vt:lpstr>Textbook</vt:lpstr>
      <vt:lpstr>10.2 The Nature of Liquids</vt:lpstr>
      <vt:lpstr>13.2 The Nature of Liquids</vt:lpstr>
      <vt:lpstr>Evaporation</vt:lpstr>
      <vt:lpstr>Evaporation</vt:lpstr>
      <vt:lpstr>Evaporation</vt:lpstr>
      <vt:lpstr>Evaporation</vt:lpstr>
      <vt:lpstr>Vapor Pressure</vt:lpstr>
      <vt:lpstr>Vapor Pressure</vt:lpstr>
      <vt:lpstr>Vapor Pressure</vt:lpstr>
      <vt:lpstr>Vapor Pressure</vt:lpstr>
      <vt:lpstr>Boiling Point</vt:lpstr>
      <vt:lpstr>Boiling Point &amp; Normal Boiling Point</vt:lpstr>
      <vt:lpstr>Text book</vt:lpstr>
      <vt:lpstr>10.3 Solids</vt:lpstr>
      <vt:lpstr>Some Types of Unit Cells</vt:lpstr>
      <vt:lpstr>Allotropes</vt:lpstr>
      <vt:lpstr>Non-Crystalline Solids</vt:lpstr>
      <vt:lpstr>10.4 Changes of State</vt:lpstr>
      <vt:lpstr>Sublimation</vt:lpstr>
      <vt:lpstr>Phase Diagrams</vt:lpstr>
      <vt:lpstr>Review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</dc:title>
  <dc:creator>Fiona Krogh</dc:creator>
  <cp:lastModifiedBy>Fiona Krogh</cp:lastModifiedBy>
  <cp:revision>22</cp:revision>
  <dcterms:created xsi:type="dcterms:W3CDTF">2016-02-10T15:51:21Z</dcterms:created>
  <dcterms:modified xsi:type="dcterms:W3CDTF">2016-02-29T10:23:13Z</dcterms:modified>
</cp:coreProperties>
</file>