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9" r:id="rId3"/>
    <p:sldId id="290" r:id="rId4"/>
    <p:sldId id="288" r:id="rId5"/>
    <p:sldId id="289" r:id="rId6"/>
    <p:sldId id="291" r:id="rId7"/>
    <p:sldId id="292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056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5F76B-23C5-40F3-849F-910C47D7D11E}" type="datetimeFigureOut">
              <a:rPr lang="en-PH" smtClean="0"/>
              <a:t>2/25/2016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24AD2-FD3E-4783-9FBD-A1167E5CBDC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06484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05E9BF9-B95F-47C4-ADC2-24C1A03DC640}" type="slidenum">
              <a:rPr lang="en-US" smtClean="0">
                <a:ea typeface="ＭＳ Ｐゴシック" pitchFamily="-112" charset="-128"/>
              </a:rPr>
              <a:pPr/>
              <a:t>8</a:t>
            </a:fld>
            <a:endParaRPr lang="en-US" smtClean="0">
              <a:ea typeface="ＭＳ Ｐゴシック" pitchFamily="-112" charset="-128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smtClean="0"/>
              <a:t>The timing of the cell cycle is regulated by cyclins.</a:t>
            </a:r>
            <a:r>
              <a:rPr lang="en-US" smtClean="0"/>
              <a:t> When cytoplasm from a cell in mitosis is injected into another cell, the second cell enters into mitosis. The reason for this effect is a protein called cyclin, which triggers cell division.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C3C3-0B7B-49A0-A504-68D91D3A381C}" type="datetimeFigureOut">
              <a:rPr lang="en-AU" smtClean="0"/>
              <a:t>25/02/2016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7C63-D66E-410D-8D81-1109B2424A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4549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C3C3-0B7B-49A0-A504-68D91D3A381C}" type="datetimeFigureOut">
              <a:rPr lang="en-AU" smtClean="0"/>
              <a:t>25/02/2016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7C63-D66E-410D-8D81-1109B2424A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053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C3C3-0B7B-49A0-A504-68D91D3A381C}" type="datetimeFigureOut">
              <a:rPr lang="en-AU" smtClean="0"/>
              <a:t>25/02/2016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7C63-D66E-410D-8D81-1109B2424A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8651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C3C3-0B7B-49A0-A504-68D91D3A381C}" type="datetimeFigureOut">
              <a:rPr lang="en-AU" smtClean="0"/>
              <a:t>25/02/2016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7C63-D66E-410D-8D81-1109B2424A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19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C3C3-0B7B-49A0-A504-68D91D3A381C}" type="datetimeFigureOut">
              <a:rPr lang="en-AU" smtClean="0"/>
              <a:t>25/02/2016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7C63-D66E-410D-8D81-1109B2424A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9736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C3C3-0B7B-49A0-A504-68D91D3A381C}" type="datetimeFigureOut">
              <a:rPr lang="en-AU" smtClean="0"/>
              <a:t>25/02/2016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7C63-D66E-410D-8D81-1109B2424A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400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C3C3-0B7B-49A0-A504-68D91D3A381C}" type="datetimeFigureOut">
              <a:rPr lang="en-AU" smtClean="0"/>
              <a:t>25/02/2016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7C63-D66E-410D-8D81-1109B2424A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228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C3C3-0B7B-49A0-A504-68D91D3A381C}" type="datetimeFigureOut">
              <a:rPr lang="en-AU" smtClean="0"/>
              <a:t>25/02/2016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7C63-D66E-410D-8D81-1109B2424A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549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C3C3-0B7B-49A0-A504-68D91D3A381C}" type="datetimeFigureOut">
              <a:rPr lang="en-AU" smtClean="0"/>
              <a:t>25/02/2016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7C63-D66E-410D-8D81-1109B2424A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076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C3C3-0B7B-49A0-A504-68D91D3A381C}" type="datetimeFigureOut">
              <a:rPr lang="en-AU" smtClean="0"/>
              <a:t>25/02/2016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7C63-D66E-410D-8D81-1109B2424A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801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C3C3-0B7B-49A0-A504-68D91D3A381C}" type="datetimeFigureOut">
              <a:rPr lang="en-AU" smtClean="0"/>
              <a:t>25/02/2016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7C63-D66E-410D-8D81-1109B2424A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235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1C3C3-0B7B-49A0-A504-68D91D3A381C}" type="datetimeFigureOut">
              <a:rPr lang="en-AU" smtClean="0"/>
              <a:t>25/02/2016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7C63-D66E-410D-8D81-1109B2424A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096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wcwSZIfKlM" TargetMode="External"/><Relationship Id="rId2" Type="http://schemas.openxmlformats.org/officeDocument/2006/relationships/hyperlink" Target="https://www.youtube.com/watch?v=lpAa4TWjHQ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b="1" u="sng" dirty="0"/>
              <a:t>CHAPTER </a:t>
            </a:r>
            <a:r>
              <a:rPr lang="de-DE" b="1" u="sng" dirty="0" smtClean="0"/>
              <a:t>10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b="1" u="sng" dirty="0" smtClean="0"/>
              <a:t>CELL GROWTH AND DIVISION</a:t>
            </a:r>
          </a:p>
          <a:p>
            <a:r>
              <a:rPr lang="de-DE" b="1" u="sng" dirty="0" smtClean="0"/>
              <a:t>Mitosis</a:t>
            </a:r>
            <a:r>
              <a:rPr lang="de-DE" dirty="0" smtClean="0"/>
              <a:t>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de-DE" dirty="0" smtClean="0"/>
              <a:t> 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64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10-3 Cell Cycle Regulators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4525963"/>
          </a:xfrm>
        </p:spPr>
        <p:txBody>
          <a:bodyPr/>
          <a:lstStyle/>
          <a:p>
            <a:r>
              <a:rPr lang="en-AU" dirty="0" smtClean="0"/>
              <a:t>External Regulators - </a:t>
            </a:r>
            <a:r>
              <a:rPr lang="en-US" dirty="0"/>
              <a:t>Proteins that respond to events </a:t>
            </a:r>
            <a:r>
              <a:rPr lang="en-US" b="1" u="sng" dirty="0" smtClean="0"/>
              <a:t>outside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cell</a:t>
            </a:r>
          </a:p>
          <a:p>
            <a:pPr lvl="1"/>
            <a:r>
              <a:rPr lang="en-US" dirty="0"/>
              <a:t>External regulators direct cells to </a:t>
            </a:r>
            <a:r>
              <a:rPr lang="en-US" u="sng" dirty="0"/>
              <a:t>speed up or slow down the cell cycle.</a:t>
            </a:r>
          </a:p>
          <a:p>
            <a:pPr lvl="1"/>
            <a:r>
              <a:rPr lang="de-DE" dirty="0" smtClean="0"/>
              <a:t>Ex: </a:t>
            </a:r>
            <a:r>
              <a:rPr lang="en-AU" dirty="0" smtClean="0"/>
              <a:t>growth hormone</a:t>
            </a:r>
          </a:p>
          <a:p>
            <a:pPr lvl="1"/>
            <a:r>
              <a:rPr lang="en-US" dirty="0" smtClean="0"/>
              <a:t>Ex: Contact inhibition: </a:t>
            </a:r>
            <a:r>
              <a:rPr lang="de-DE" dirty="0" smtClean="0"/>
              <a:t>molecules on neighboring cells that slow or stop cell cycles when the cells come into 		contact.</a:t>
            </a:r>
            <a:endParaRPr lang="en-AU" dirty="0" smtClean="0"/>
          </a:p>
          <a:p>
            <a:endParaRPr lang="en-A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3" t="20719" r="12521" b="21099"/>
          <a:stretch/>
        </p:blipFill>
        <p:spPr bwMode="auto">
          <a:xfrm>
            <a:off x="6732240" y="5062451"/>
            <a:ext cx="2261062" cy="179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0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Uncontrolled Cell Growth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Cancer </a:t>
            </a:r>
            <a:r>
              <a:rPr lang="en-US" sz="3200" dirty="0" smtClean="0"/>
              <a:t>= </a:t>
            </a:r>
            <a:r>
              <a:rPr lang="en-US" sz="3200" u="sng" dirty="0" smtClean="0"/>
              <a:t>some</a:t>
            </a:r>
            <a:r>
              <a:rPr lang="en-US" sz="3200" dirty="0" smtClean="0"/>
              <a:t> </a:t>
            </a:r>
            <a:r>
              <a:rPr lang="en-US" sz="3200" dirty="0"/>
              <a:t>of the body's own cells lose the ability to </a:t>
            </a:r>
            <a:r>
              <a:rPr lang="en-US" sz="3200" u="sng" dirty="0"/>
              <a:t>control growth.</a:t>
            </a:r>
          </a:p>
          <a:p>
            <a:r>
              <a:rPr lang="en-AU" dirty="0" smtClean="0"/>
              <a:t>Cells stop responding to internal and external signals</a:t>
            </a:r>
          </a:p>
          <a:p>
            <a:endParaRPr lang="en-A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84984"/>
            <a:ext cx="4549874" cy="324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2" b="17699"/>
          <a:stretch/>
        </p:blipFill>
        <p:spPr bwMode="auto">
          <a:xfrm>
            <a:off x="611560" y="3978404"/>
            <a:ext cx="2343268" cy="270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74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Uncontrolled Cell Growth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Cancer cells divide uncontrollably and form masses of cells called </a:t>
            </a:r>
            <a:r>
              <a:rPr lang="en-AU" dirty="0" err="1"/>
              <a:t>tumors</a:t>
            </a:r>
            <a:r>
              <a:rPr lang="en-AU" dirty="0"/>
              <a:t> that can damage the surrounding tissues. </a:t>
            </a:r>
          </a:p>
          <a:p>
            <a:r>
              <a:rPr lang="en-AU" dirty="0"/>
              <a:t>Cancer cells may break loose from </a:t>
            </a:r>
            <a:r>
              <a:rPr lang="en-AU" dirty="0" err="1"/>
              <a:t>tumors</a:t>
            </a:r>
            <a:r>
              <a:rPr lang="en-AU" dirty="0"/>
              <a:t> and spread throughout the body, disrupting normal activities and causing serious medical problems or even death.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116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Stem Cells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4857403"/>
          </a:xfrm>
        </p:spPr>
        <p:txBody>
          <a:bodyPr>
            <a:normAutofit/>
          </a:bodyPr>
          <a:lstStyle/>
          <a:p>
            <a:r>
              <a:rPr lang="de-DE" u="sng" dirty="0"/>
              <a:t>Stem cells</a:t>
            </a:r>
            <a:r>
              <a:rPr lang="de-DE" dirty="0"/>
              <a:t> are unspecialized cells that have the potential to differentiate into a wide variety of cell </a:t>
            </a:r>
            <a:r>
              <a:rPr lang="de-DE" dirty="0" smtClean="0"/>
              <a:t>types.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36912"/>
            <a:ext cx="4985537" cy="42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04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2638425"/>
            <a:ext cx="4986337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Stem Cells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8928992" cy="4525963"/>
          </a:xfrm>
        </p:spPr>
        <p:txBody>
          <a:bodyPr>
            <a:normAutofit/>
          </a:bodyPr>
          <a:lstStyle/>
          <a:p>
            <a:r>
              <a:rPr lang="de-DE" dirty="0" smtClean="0"/>
              <a:t>One </a:t>
            </a:r>
            <a:r>
              <a:rPr lang="de-DE" dirty="0"/>
              <a:t>idea in medicine is to use stem cells to produce needed cells e.g. to produce new nerve cells to help someone with a spinal cord injury</a:t>
            </a:r>
            <a:r>
              <a:rPr lang="de-DE" dirty="0" smtClean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2888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Stem Cells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r>
              <a:rPr lang="de-DE" dirty="0" smtClean="0"/>
              <a:t>A </a:t>
            </a:r>
            <a:r>
              <a:rPr lang="de-DE" dirty="0"/>
              <a:t>problem: Human stem cells can come from human embryos. Is it right to make human embryos to take stem cells </a:t>
            </a:r>
            <a:r>
              <a:rPr lang="de-DE"/>
              <a:t>from </a:t>
            </a:r>
            <a:r>
              <a:rPr lang="de-DE" smtClean="0"/>
              <a:t>them?</a:t>
            </a:r>
            <a:endParaRPr lang="en-A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0968"/>
            <a:ext cx="439102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33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23830"/>
            <a:ext cx="4386064" cy="4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Stem Cells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72" y="1268760"/>
            <a:ext cx="8928992" cy="4525963"/>
          </a:xfrm>
        </p:spPr>
        <p:txBody>
          <a:bodyPr>
            <a:normAutofit/>
          </a:bodyPr>
          <a:lstStyle/>
          <a:p>
            <a:r>
              <a:rPr lang="de-DE" dirty="0" smtClean="0"/>
              <a:t>A </a:t>
            </a:r>
            <a:r>
              <a:rPr lang="de-DE" dirty="0"/>
              <a:t>possible alternative: Nerve, muscle, and liver cells can sometimes be grown from adult stem cells that form human blood cells.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948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>
                <a:hlinkClick r:id="rId2"/>
              </a:rPr>
              <a:t>https://</a:t>
            </a:r>
            <a:r>
              <a:rPr lang="en-PH" dirty="0" smtClean="0">
                <a:hlinkClick r:id="rId2"/>
              </a:rPr>
              <a:t>www.youtube.com/watch?v=lpAa4TWjHQ4</a:t>
            </a:r>
            <a:endParaRPr lang="en-PH" dirty="0" smtClean="0"/>
          </a:p>
          <a:p>
            <a:r>
              <a:rPr lang="en-PH" dirty="0">
                <a:hlinkClick r:id="rId3"/>
              </a:rPr>
              <a:t>https://</a:t>
            </a:r>
            <a:r>
              <a:rPr lang="en-PH" dirty="0" smtClean="0">
                <a:hlinkClick r:id="rId3"/>
              </a:rPr>
              <a:t>www.youtube.com/watch?v=gwcwSZIfKlM</a:t>
            </a:r>
            <a:endParaRPr lang="en-PH" dirty="0" smtClean="0"/>
          </a:p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64776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0"/>
            <a:ext cx="5337026" cy="686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6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10-3 Regulating the Cell Cycle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Some cells divide quickly</a:t>
            </a:r>
          </a:p>
          <a:p>
            <a:pPr lvl="1"/>
            <a:r>
              <a:rPr lang="en-AU" dirty="0" smtClean="0"/>
              <a:t>Skin cells</a:t>
            </a:r>
          </a:p>
          <a:p>
            <a:pPr lvl="1"/>
            <a:r>
              <a:rPr lang="en-AU" dirty="0" smtClean="0"/>
              <a:t>Bone marrow cells</a:t>
            </a:r>
          </a:p>
          <a:p>
            <a:r>
              <a:rPr lang="en-AU" dirty="0"/>
              <a:t>S</a:t>
            </a:r>
            <a:r>
              <a:rPr lang="en-AU" dirty="0" smtClean="0"/>
              <a:t>ome do not</a:t>
            </a:r>
          </a:p>
          <a:p>
            <a:pPr lvl="1"/>
            <a:r>
              <a:rPr lang="en-AU" dirty="0" smtClean="0"/>
              <a:t>Most muscle cells</a:t>
            </a:r>
          </a:p>
          <a:p>
            <a:pPr lvl="1"/>
            <a:r>
              <a:rPr lang="en-AU" dirty="0" smtClean="0"/>
              <a:t>Most nerve cells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834106"/>
            <a:ext cx="28575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0" r="50000"/>
          <a:stretch/>
        </p:blipFill>
        <p:spPr bwMode="auto">
          <a:xfrm>
            <a:off x="6201067" y="1412776"/>
            <a:ext cx="2474640" cy="260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63956"/>
            <a:ext cx="2542295" cy="16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254" y="4150563"/>
            <a:ext cx="3326651" cy="262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72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10-3 Regulating the Cell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Cells in a petri dish will continue to divide until they come into contact with other cells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" t="37139" r="6655" b="25694"/>
          <a:stretch/>
        </p:blipFill>
        <p:spPr bwMode="auto">
          <a:xfrm>
            <a:off x="723331" y="3876518"/>
            <a:ext cx="7792872" cy="254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00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10-3 Regulating the Cell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AU" dirty="0" smtClean="0"/>
              <a:t>The same thing happens when you have a cut</a:t>
            </a:r>
          </a:p>
          <a:p>
            <a:r>
              <a:rPr lang="en-AU" dirty="0" smtClean="0"/>
              <a:t>Cells multiply quickly until they come in contact with others</a:t>
            </a:r>
          </a:p>
          <a:p>
            <a:r>
              <a:rPr lang="en-AU" dirty="0" smtClean="0"/>
              <a:t>Once healed mitosis slows</a:t>
            </a:r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9164042" cy="227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57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10-3 Cell Cycle Regulators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b="1" dirty="0"/>
              <a:t>Cyclins</a:t>
            </a:r>
            <a:r>
              <a:rPr lang="en-US" dirty="0"/>
              <a:t> </a:t>
            </a:r>
            <a:r>
              <a:rPr lang="en-US" u="sng" dirty="0"/>
              <a:t>regulate the timing of the cell cycle in eukaryotic cells.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cell cycle is regulated by a specific </a:t>
            </a:r>
            <a:r>
              <a:rPr lang="en-US" dirty="0" smtClean="0"/>
              <a:t>protein.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Scientists called this protein </a:t>
            </a:r>
            <a:r>
              <a:rPr lang="en-US" u="sng" dirty="0"/>
              <a:t>cyclin </a:t>
            </a:r>
            <a:r>
              <a:rPr lang="en-US" dirty="0"/>
              <a:t>because it seemed to regulate the cell cycle.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90289"/>
            <a:ext cx="5076056" cy="326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0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Pearson Prentice Hall</a:t>
            </a:r>
          </a:p>
        </p:txBody>
      </p:sp>
      <p:sp>
        <p:nvSpPr>
          <p:cNvPr id="23555" name="Rectangle 8"/>
          <p:cNvSpPr>
            <a:spLocks noChangeArrowheads="1"/>
          </p:cNvSpPr>
          <p:nvPr/>
        </p:nvSpPr>
        <p:spPr bwMode="auto">
          <a:xfrm>
            <a:off x="317500" y="4756150"/>
            <a:ext cx="2709863" cy="1185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800">
                <a:solidFill>
                  <a:schemeClr val="tx1"/>
                </a:solidFill>
              </a:rPr>
              <a:t>A sample of cytoplasm</a:t>
            </a:r>
            <a:br>
              <a:rPr lang="en-US" sz="1800">
                <a:solidFill>
                  <a:schemeClr val="tx1"/>
                </a:solidFill>
              </a:rPr>
            </a:br>
            <a:r>
              <a:rPr lang="en-US" sz="1800">
                <a:solidFill>
                  <a:schemeClr val="tx1"/>
                </a:solidFill>
              </a:rPr>
              <a:t>is removed from a cell</a:t>
            </a:r>
            <a:br>
              <a:rPr lang="en-US" sz="1800">
                <a:solidFill>
                  <a:schemeClr val="tx1"/>
                </a:solidFill>
              </a:rPr>
            </a:br>
            <a:r>
              <a:rPr lang="en-US" sz="1800">
                <a:solidFill>
                  <a:schemeClr val="tx1"/>
                </a:solidFill>
              </a:rPr>
              <a:t>in mitosis.</a:t>
            </a:r>
          </a:p>
        </p:txBody>
      </p:sp>
      <p:sp>
        <p:nvSpPr>
          <p:cNvPr id="1166345" name="Rectangle 9"/>
          <p:cNvSpPr>
            <a:spLocks noChangeArrowheads="1"/>
          </p:cNvSpPr>
          <p:nvPr/>
        </p:nvSpPr>
        <p:spPr bwMode="auto">
          <a:xfrm>
            <a:off x="3371850" y="4752975"/>
            <a:ext cx="2684463" cy="1001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800">
                <a:solidFill>
                  <a:schemeClr val="tx1"/>
                </a:solidFill>
              </a:rPr>
              <a:t>The sample is injected</a:t>
            </a:r>
            <a:br>
              <a:rPr lang="en-US" sz="1800">
                <a:solidFill>
                  <a:schemeClr val="tx1"/>
                </a:solidFill>
              </a:rPr>
            </a:br>
            <a:r>
              <a:rPr lang="en-US" sz="1800">
                <a:solidFill>
                  <a:schemeClr val="tx1"/>
                </a:solidFill>
              </a:rPr>
              <a:t>into a second cell in</a:t>
            </a:r>
            <a:br>
              <a:rPr lang="en-US" sz="1800">
                <a:solidFill>
                  <a:schemeClr val="tx1"/>
                </a:solidFill>
              </a:rPr>
            </a:br>
            <a:r>
              <a:rPr lang="en-US" sz="1800">
                <a:solidFill>
                  <a:schemeClr val="tx1"/>
                </a:solidFill>
              </a:rPr>
              <a:t>G</a:t>
            </a:r>
            <a:r>
              <a:rPr lang="en-US" sz="1800" baseline="-25000">
                <a:solidFill>
                  <a:schemeClr val="tx1"/>
                </a:solidFill>
              </a:rPr>
              <a:t>2 </a:t>
            </a:r>
            <a:r>
              <a:rPr lang="en-US" sz="1800">
                <a:solidFill>
                  <a:schemeClr val="tx1"/>
                </a:solidFill>
              </a:rPr>
              <a:t>of interphase.</a:t>
            </a:r>
          </a:p>
        </p:txBody>
      </p:sp>
      <p:sp>
        <p:nvSpPr>
          <p:cNvPr id="1166346" name="Rectangle 10"/>
          <p:cNvSpPr>
            <a:spLocks noChangeArrowheads="1"/>
          </p:cNvSpPr>
          <p:nvPr/>
        </p:nvSpPr>
        <p:spPr bwMode="auto">
          <a:xfrm>
            <a:off x="6143625" y="4762500"/>
            <a:ext cx="2540000" cy="892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800">
                <a:solidFill>
                  <a:schemeClr val="tx1"/>
                </a:solidFill>
              </a:rPr>
              <a:t>As a result, the second</a:t>
            </a:r>
            <a:br>
              <a:rPr lang="en-US" sz="1800">
                <a:solidFill>
                  <a:schemeClr val="tx1"/>
                </a:solidFill>
              </a:rPr>
            </a:br>
            <a:r>
              <a:rPr lang="en-US" sz="1800">
                <a:solidFill>
                  <a:schemeClr val="tx1"/>
                </a:solidFill>
              </a:rPr>
              <a:t>cell enters mitosis.</a:t>
            </a:r>
          </a:p>
        </p:txBody>
      </p:sp>
      <p:pic>
        <p:nvPicPr>
          <p:cNvPr id="1166350" name="Picture 14" descr="dropper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388" y="1857375"/>
            <a:ext cx="226695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6352" name="Picture 16" descr="dropper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9513" y="2589213"/>
            <a:ext cx="1968500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 Box 17"/>
          <p:cNvSpPr txBox="1">
            <a:spLocks noChangeArrowheads="1"/>
          </p:cNvSpPr>
          <p:nvPr/>
        </p:nvSpPr>
        <p:spPr bwMode="auto">
          <a:xfrm>
            <a:off x="919163" y="1384300"/>
            <a:ext cx="66913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>
                <a:solidFill>
                  <a:schemeClr val="tx1"/>
                </a:solidFill>
              </a:rPr>
              <a:t>Cyclins were discovered during a similar experiment to this one.</a:t>
            </a:r>
            <a:endParaRPr lang="en-US" dirty="0"/>
          </a:p>
        </p:txBody>
      </p:sp>
      <p:sp>
        <p:nvSpPr>
          <p:cNvPr id="23561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 Cycle Regulators</a:t>
            </a:r>
          </a:p>
        </p:txBody>
      </p:sp>
      <p:pic>
        <p:nvPicPr>
          <p:cNvPr id="23562" name="Picture 20" descr="dropper2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3163888" y="1670050"/>
            <a:ext cx="2557462" cy="2898775"/>
          </a:xfrm>
          <a:noFill/>
        </p:spPr>
      </p:pic>
    </p:spTree>
    <p:extLst>
      <p:ext uri="{BB962C8B-B14F-4D97-AF65-F5344CB8AC3E}">
        <p14:creationId xmlns:p14="http://schemas.microsoft.com/office/powerpoint/2010/main" val="3024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6345" grpId="0" animBg="1"/>
      <p:bldP spid="11663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10-3 Cell Cycle Regulators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4525963"/>
          </a:xfrm>
        </p:spPr>
        <p:txBody>
          <a:bodyPr/>
          <a:lstStyle/>
          <a:p>
            <a:r>
              <a:rPr lang="en-AU" dirty="0" smtClean="0"/>
              <a:t>Internal Regulators - </a:t>
            </a:r>
            <a:r>
              <a:rPr lang="en-US" dirty="0"/>
              <a:t>Proteins that respond to events </a:t>
            </a:r>
            <a:r>
              <a:rPr lang="en-US" b="1" u="sng" dirty="0"/>
              <a:t>inside</a:t>
            </a:r>
            <a:r>
              <a:rPr lang="en-US" dirty="0"/>
              <a:t> the </a:t>
            </a:r>
            <a:r>
              <a:rPr lang="en-US" dirty="0" smtClean="0"/>
              <a:t>cell</a:t>
            </a:r>
          </a:p>
          <a:p>
            <a:pPr lvl="1"/>
            <a:r>
              <a:rPr lang="en-US" dirty="0"/>
              <a:t>Internal regulators allow the cell cycle to proceed only when certain processes have </a:t>
            </a:r>
            <a:r>
              <a:rPr lang="en-US" u="sng" dirty="0"/>
              <a:t>happened inside the cell.</a:t>
            </a:r>
          </a:p>
          <a:p>
            <a:pPr lvl="1"/>
            <a:r>
              <a:rPr lang="en-US" u="sng" dirty="0"/>
              <a:t>Ex: Can’t start mitosis unless the DNA has been copied.</a:t>
            </a:r>
          </a:p>
          <a:p>
            <a:endParaRPr lang="en-AU" dirty="0"/>
          </a:p>
        </p:txBody>
      </p:sp>
      <p:pic>
        <p:nvPicPr>
          <p:cNvPr id="6148" name="Picture 4" descr="http://thesgem.com/wp-content/uploads/2014/04/checklist-carto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10163"/>
            <a:ext cx="2743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83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483</Words>
  <Application>Microsoft Office PowerPoint</Application>
  <PresentationFormat>On-screen Show (4:3)</PresentationFormat>
  <Paragraphs>53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CHAPTER 10</vt:lpstr>
      <vt:lpstr>PowerPoint Presentation</vt:lpstr>
      <vt:lpstr>PowerPoint Presentation</vt:lpstr>
      <vt:lpstr>10-3 Regulating the Cell Cycle</vt:lpstr>
      <vt:lpstr>10-3 Regulating the Cell Cycle</vt:lpstr>
      <vt:lpstr>10-3 Regulating the Cell Cycle</vt:lpstr>
      <vt:lpstr>10-3 Cell Cycle Regulators</vt:lpstr>
      <vt:lpstr>Cell Cycle Regulators</vt:lpstr>
      <vt:lpstr>10-3 Cell Cycle Regulators</vt:lpstr>
      <vt:lpstr>10-3 Cell Cycle Regulators</vt:lpstr>
      <vt:lpstr>Uncontrolled Cell Growth</vt:lpstr>
      <vt:lpstr>Uncontrolled Cell Growth</vt:lpstr>
      <vt:lpstr>Stem Cells</vt:lpstr>
      <vt:lpstr>Stem Cells</vt:lpstr>
      <vt:lpstr>Stem Cells</vt:lpstr>
      <vt:lpstr>Stem Cells</vt:lpstr>
    </vt:vector>
  </TitlesOfParts>
  <Company>BLACK EDITION - tum0r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</dc:title>
  <dc:creator>Fiona</dc:creator>
  <cp:lastModifiedBy>Fiona Krogh</cp:lastModifiedBy>
  <cp:revision>31</cp:revision>
  <dcterms:created xsi:type="dcterms:W3CDTF">2016-02-17T20:45:31Z</dcterms:created>
  <dcterms:modified xsi:type="dcterms:W3CDTF">2016-02-25T08:05:37Z</dcterms:modified>
</cp:coreProperties>
</file>