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4" r:id="rId5"/>
    <p:sldId id="266" r:id="rId6"/>
    <p:sldId id="267" r:id="rId7"/>
    <p:sldId id="263" r:id="rId8"/>
    <p:sldId id="265" r:id="rId9"/>
    <p:sldId id="268" r:id="rId10"/>
    <p:sldId id="260" r:id="rId11"/>
    <p:sldId id="269" r:id="rId12"/>
    <p:sldId id="270" r:id="rId13"/>
    <p:sldId id="271" r:id="rId14"/>
    <p:sldId id="272" r:id="rId15"/>
    <p:sldId id="273" r:id="rId16"/>
    <p:sldId id="261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62" r:id="rId26"/>
    <p:sldId id="282" r:id="rId27"/>
    <p:sldId id="284" r:id="rId28"/>
    <p:sldId id="283" r:id="rId29"/>
    <p:sldId id="285" r:id="rId30"/>
    <p:sldId id="286" r:id="rId31"/>
    <p:sldId id="287" r:id="rId32"/>
    <p:sldId id="290" r:id="rId33"/>
    <p:sldId id="288" r:id="rId34"/>
    <p:sldId id="289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D6B7-400E-4C06-B42E-B2FEE375C7E5}" type="datetimeFigureOut">
              <a:rPr lang="en-AU" smtClean="0"/>
              <a:t>22/05/2016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B2D9-024E-4D59-B77E-F6B9252854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584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D6B7-400E-4C06-B42E-B2FEE375C7E5}" type="datetimeFigureOut">
              <a:rPr lang="en-AU" smtClean="0"/>
              <a:t>22/05/2016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B2D9-024E-4D59-B77E-F6B9252854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671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D6B7-400E-4C06-B42E-B2FEE375C7E5}" type="datetimeFigureOut">
              <a:rPr lang="en-AU" smtClean="0"/>
              <a:t>22/05/2016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B2D9-024E-4D59-B77E-F6B9252854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7865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D6B7-400E-4C06-B42E-B2FEE375C7E5}" type="datetimeFigureOut">
              <a:rPr lang="en-AU" smtClean="0"/>
              <a:t>22/05/2016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B2D9-024E-4D59-B77E-F6B9252854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518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D6B7-400E-4C06-B42E-B2FEE375C7E5}" type="datetimeFigureOut">
              <a:rPr lang="en-AU" smtClean="0"/>
              <a:t>22/05/2016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B2D9-024E-4D59-B77E-F6B9252854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612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D6B7-400E-4C06-B42E-B2FEE375C7E5}" type="datetimeFigureOut">
              <a:rPr lang="en-AU" smtClean="0"/>
              <a:t>22/05/2016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B2D9-024E-4D59-B77E-F6B9252854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6782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D6B7-400E-4C06-B42E-B2FEE375C7E5}" type="datetimeFigureOut">
              <a:rPr lang="en-AU" smtClean="0"/>
              <a:t>22/05/2016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B2D9-024E-4D59-B77E-F6B9252854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275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D6B7-400E-4C06-B42E-B2FEE375C7E5}" type="datetimeFigureOut">
              <a:rPr lang="en-AU" smtClean="0"/>
              <a:t>22/05/2016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B2D9-024E-4D59-B77E-F6B9252854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338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D6B7-400E-4C06-B42E-B2FEE375C7E5}" type="datetimeFigureOut">
              <a:rPr lang="en-AU" smtClean="0"/>
              <a:t>22/05/2016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B2D9-024E-4D59-B77E-F6B9252854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632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D6B7-400E-4C06-B42E-B2FEE375C7E5}" type="datetimeFigureOut">
              <a:rPr lang="en-AU" smtClean="0"/>
              <a:t>22/05/2016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B2D9-024E-4D59-B77E-F6B9252854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9878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D6B7-400E-4C06-B42E-B2FEE375C7E5}" type="datetimeFigureOut">
              <a:rPr lang="en-AU" smtClean="0"/>
              <a:t>22/05/2016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B2D9-024E-4D59-B77E-F6B9252854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8234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BD6B7-400E-4C06-B42E-B2FEE375C7E5}" type="datetimeFigureOut">
              <a:rPr lang="en-AU" smtClean="0"/>
              <a:t>22/05/2016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2B2D9-024E-4D59-B77E-F6B9252854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822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Chapter 20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Acids and Bases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201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Chapter 20.2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Hydrogen Ions and Acidity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8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 </a:t>
            </a:r>
            <a:r>
              <a:rPr lang="de-CH" dirty="0" smtClean="0"/>
              <a:t>HYDROGEN </a:t>
            </a:r>
            <a:r>
              <a:rPr lang="de-CH" dirty="0"/>
              <a:t>IONS FROM </a:t>
            </a:r>
            <a:r>
              <a:rPr lang="de-CH" dirty="0" smtClean="0"/>
              <a:t>WATER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Self ionization of water – creating negative hydroxide ions (OH</a:t>
            </a:r>
            <a:r>
              <a:rPr lang="en-AU" baseline="30000" dirty="0" smtClean="0"/>
              <a:t>-</a:t>
            </a:r>
            <a:r>
              <a:rPr lang="en-AU" dirty="0" smtClean="0"/>
              <a:t>) and positive hydronium ions (H</a:t>
            </a:r>
            <a:r>
              <a:rPr lang="en-AU" baseline="-25000" dirty="0" smtClean="0"/>
              <a:t>3</a:t>
            </a:r>
            <a:r>
              <a:rPr lang="en-AU" dirty="0" smtClean="0"/>
              <a:t>O</a:t>
            </a:r>
            <a:r>
              <a:rPr lang="en-AU" baseline="30000" dirty="0" smtClean="0"/>
              <a:t>+</a:t>
            </a:r>
            <a:r>
              <a:rPr lang="en-AU" dirty="0" smtClean="0"/>
              <a:t>)</a:t>
            </a:r>
            <a:endParaRPr lang="en-AU" dirty="0"/>
          </a:p>
        </p:txBody>
      </p:sp>
      <p:pic>
        <p:nvPicPr>
          <p:cNvPr id="5124" name="Picture 4" descr="http://cdn1.askiitians.com/Images/2014812-1404835-7075-xkkdoa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56992"/>
            <a:ext cx="7423245" cy="302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</a:t>
            </a:r>
            <a:r>
              <a:rPr lang="en-AU" dirty="0" smtClean="0"/>
              <a:t>queous solutions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In aqueous solutions [OH</a:t>
            </a:r>
            <a:r>
              <a:rPr lang="en-GB" baseline="30000" dirty="0" smtClean="0"/>
              <a:t>–</a:t>
            </a:r>
            <a:r>
              <a:rPr lang="en-GB" dirty="0" smtClean="0"/>
              <a:t>] and </a:t>
            </a:r>
            <a:r>
              <a:rPr lang="en-GB" dirty="0"/>
              <a:t>[H</a:t>
            </a:r>
            <a:r>
              <a:rPr lang="en-GB" baseline="30000" dirty="0"/>
              <a:t>+</a:t>
            </a:r>
            <a:r>
              <a:rPr lang="en-GB" dirty="0"/>
              <a:t>] </a:t>
            </a:r>
            <a:r>
              <a:rPr lang="en-GB" dirty="0" smtClean="0"/>
              <a:t>act independently</a:t>
            </a:r>
          </a:p>
          <a:p>
            <a:pPr marL="0" indent="0">
              <a:buNone/>
            </a:pPr>
            <a:r>
              <a:rPr lang="en-GB" dirty="0" smtClean="0"/>
              <a:t>Or in other words: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When [OH</a:t>
            </a:r>
            <a:r>
              <a:rPr lang="en-GB" baseline="30000" dirty="0" smtClean="0"/>
              <a:t>–</a:t>
            </a:r>
            <a:r>
              <a:rPr lang="en-GB" dirty="0" smtClean="0"/>
              <a:t>] increases </a:t>
            </a:r>
            <a:r>
              <a:rPr lang="en-GB" dirty="0"/>
              <a:t>[H</a:t>
            </a:r>
            <a:r>
              <a:rPr lang="en-GB" baseline="30000" dirty="0"/>
              <a:t>+</a:t>
            </a:r>
            <a:r>
              <a:rPr lang="en-GB" dirty="0"/>
              <a:t>] </a:t>
            </a:r>
            <a:r>
              <a:rPr lang="en-GB" dirty="0" smtClean="0"/>
              <a:t>decreases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or when [</a:t>
            </a:r>
            <a:r>
              <a:rPr lang="en-GB" dirty="0"/>
              <a:t>H</a:t>
            </a:r>
            <a:r>
              <a:rPr lang="en-GB" baseline="30000" dirty="0"/>
              <a:t>+</a:t>
            </a:r>
            <a:r>
              <a:rPr lang="en-GB" dirty="0"/>
              <a:t>] </a:t>
            </a:r>
            <a:r>
              <a:rPr lang="en-GB" dirty="0" smtClean="0"/>
              <a:t>increases [OH</a:t>
            </a:r>
            <a:r>
              <a:rPr lang="en-GB" baseline="30000" dirty="0" smtClean="0"/>
              <a:t>–</a:t>
            </a:r>
            <a:r>
              <a:rPr lang="en-GB" dirty="0" smtClean="0"/>
              <a:t>] decreases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06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Aqueous Solutions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9144000" cy="506916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dirty="0" smtClean="0"/>
                  <a:t>[OH</a:t>
                </a:r>
                <a:r>
                  <a:rPr lang="en-GB" baseline="30000" dirty="0" smtClean="0"/>
                  <a:t>–</a:t>
                </a:r>
                <a:r>
                  <a:rPr lang="en-GB" dirty="0" smtClean="0"/>
                  <a:t>] +  [H</a:t>
                </a:r>
                <a:r>
                  <a:rPr lang="en-GB" baseline="30000" dirty="0" smtClean="0"/>
                  <a:t>+</a:t>
                </a:r>
                <a:r>
                  <a:rPr lang="en-GB" dirty="0" smtClean="0"/>
                  <a:t>]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n-GB" dirty="0" smtClean="0"/>
                  <a:t> H</a:t>
                </a:r>
                <a:r>
                  <a:rPr lang="en-GB" baseline="-25000" dirty="0" smtClean="0"/>
                  <a:t>2</a:t>
                </a:r>
                <a:r>
                  <a:rPr lang="en-GB" dirty="0" smtClean="0"/>
                  <a:t>O</a:t>
                </a:r>
              </a:p>
              <a:p>
                <a:endParaRPr lang="en-GB" dirty="0"/>
              </a:p>
              <a:p>
                <a:r>
                  <a:rPr lang="en-GB" dirty="0" smtClean="0"/>
                  <a:t>K</a:t>
                </a:r>
                <a:r>
                  <a:rPr lang="en-GB" baseline="-25000" dirty="0" smtClean="0"/>
                  <a:t>w</a:t>
                </a:r>
                <a:r>
                  <a:rPr lang="en-GB" dirty="0" smtClean="0"/>
                  <a:t>= [OH</a:t>
                </a:r>
                <a:r>
                  <a:rPr lang="en-GB" baseline="30000" dirty="0" smtClean="0"/>
                  <a:t>–</a:t>
                </a:r>
                <a:r>
                  <a:rPr lang="en-GB" dirty="0" smtClean="0"/>
                  <a:t>]  X  [H</a:t>
                </a:r>
                <a:r>
                  <a:rPr lang="en-GB" baseline="30000" dirty="0" smtClean="0"/>
                  <a:t>+</a:t>
                </a:r>
                <a:r>
                  <a:rPr lang="en-GB" dirty="0" smtClean="0"/>
                  <a:t>] = </a:t>
                </a:r>
                <a:r>
                  <a:rPr lang="en-GB" dirty="0"/>
                  <a:t>1.0 x </a:t>
                </a:r>
                <a:r>
                  <a:rPr lang="en-GB" dirty="0" smtClean="0"/>
                  <a:t>10</a:t>
                </a:r>
                <a:r>
                  <a:rPr lang="en-GB" baseline="30000" dirty="0" smtClean="0"/>
                  <a:t>–14</a:t>
                </a:r>
              </a:p>
              <a:p>
                <a:r>
                  <a:rPr lang="en-GB" dirty="0" smtClean="0"/>
                  <a:t>K</a:t>
                </a:r>
                <a:r>
                  <a:rPr lang="en-GB" baseline="-25000" dirty="0" smtClean="0"/>
                  <a:t>w</a:t>
                </a:r>
                <a:r>
                  <a:rPr lang="en-GB" dirty="0" smtClean="0"/>
                  <a:t> = 1.0 x </a:t>
                </a:r>
                <a:r>
                  <a:rPr lang="de-CH" dirty="0" smtClean="0"/>
                  <a:t>10</a:t>
                </a:r>
                <a:r>
                  <a:rPr lang="de-CH" baseline="30000" dirty="0" smtClean="0"/>
                  <a:t>–7</a:t>
                </a:r>
                <a:r>
                  <a:rPr lang="de-CH" dirty="0" smtClean="0"/>
                  <a:t>  X  </a:t>
                </a:r>
                <a:r>
                  <a:rPr lang="en-GB" dirty="0" smtClean="0"/>
                  <a:t>1.0 x </a:t>
                </a:r>
                <a:r>
                  <a:rPr lang="de-CH" dirty="0" smtClean="0"/>
                  <a:t>10</a:t>
                </a:r>
                <a:r>
                  <a:rPr lang="de-CH" baseline="30000" dirty="0" smtClean="0"/>
                  <a:t>–7</a:t>
                </a:r>
                <a:r>
                  <a:rPr lang="de-CH" dirty="0" smtClean="0"/>
                  <a:t> = </a:t>
                </a:r>
                <a:r>
                  <a:rPr lang="en-GB" dirty="0" smtClean="0"/>
                  <a:t>1.0 x 10</a:t>
                </a:r>
                <a:r>
                  <a:rPr lang="en-GB" baseline="30000" dirty="0" smtClean="0"/>
                  <a:t>–14</a:t>
                </a:r>
                <a:endParaRPr lang="en-GB" dirty="0" smtClean="0"/>
              </a:p>
              <a:p>
                <a:r>
                  <a:rPr lang="en-GB" dirty="0" smtClean="0"/>
                  <a:t>K</a:t>
                </a:r>
                <a:r>
                  <a:rPr lang="en-GB" baseline="-25000" dirty="0" smtClean="0"/>
                  <a:t>w</a:t>
                </a:r>
                <a:r>
                  <a:rPr lang="en-GB" dirty="0" smtClean="0"/>
                  <a:t> = ion-product constant for water</a:t>
                </a:r>
              </a:p>
              <a:p>
                <a:endParaRPr lang="de-CH" u="sng" dirty="0" smtClean="0"/>
              </a:p>
              <a:p>
                <a:r>
                  <a:rPr lang="de-CH" u="sng" dirty="0" smtClean="0"/>
                  <a:t>Acidic </a:t>
                </a:r>
                <a:r>
                  <a:rPr lang="de-CH" u="sng" dirty="0"/>
                  <a:t>solution</a:t>
                </a:r>
                <a:r>
                  <a:rPr lang="de-CH" dirty="0"/>
                  <a:t> [H</a:t>
                </a:r>
                <a:r>
                  <a:rPr lang="de-CH" baseline="30000" dirty="0"/>
                  <a:t>+</a:t>
                </a:r>
                <a:r>
                  <a:rPr lang="de-CH" dirty="0"/>
                  <a:t>] greater than [OH</a:t>
                </a:r>
                <a:r>
                  <a:rPr lang="de-CH" baseline="30000" dirty="0"/>
                  <a:t>–</a:t>
                </a:r>
                <a:r>
                  <a:rPr lang="de-CH" dirty="0"/>
                  <a:t>], </a:t>
                </a:r>
                <a:endParaRPr lang="de-CH" dirty="0" smtClean="0"/>
              </a:p>
              <a:p>
                <a:pPr lvl="1"/>
                <a:r>
                  <a:rPr lang="de-CH" dirty="0" smtClean="0"/>
                  <a:t>[</a:t>
                </a:r>
                <a:r>
                  <a:rPr lang="de-CH" dirty="0"/>
                  <a:t>H</a:t>
                </a:r>
                <a:r>
                  <a:rPr lang="de-CH" baseline="30000" dirty="0"/>
                  <a:t>+</a:t>
                </a:r>
                <a:r>
                  <a:rPr lang="de-CH" dirty="0"/>
                  <a:t>] greater than 1.0 x 10</a:t>
                </a:r>
                <a:r>
                  <a:rPr lang="de-CH" baseline="30000" dirty="0"/>
                  <a:t>–7</a:t>
                </a:r>
                <a:r>
                  <a:rPr lang="de-CH" dirty="0"/>
                  <a:t> </a:t>
                </a:r>
                <a:r>
                  <a:rPr lang="de-CH" i="1" dirty="0"/>
                  <a:t>M</a:t>
                </a:r>
                <a:r>
                  <a:rPr lang="de-CH" dirty="0"/>
                  <a:t>.</a:t>
                </a:r>
                <a:endParaRPr lang="en-AU" u="sng" dirty="0"/>
              </a:p>
              <a:p>
                <a:r>
                  <a:rPr lang="en-GB" u="sng" dirty="0"/>
                  <a:t>Basic or alkaline solution</a:t>
                </a:r>
                <a:r>
                  <a:rPr lang="en-GB" dirty="0"/>
                  <a:t> [H</a:t>
                </a:r>
                <a:r>
                  <a:rPr lang="en-GB" baseline="30000" dirty="0"/>
                  <a:t>+</a:t>
                </a:r>
                <a:r>
                  <a:rPr lang="en-GB" dirty="0"/>
                  <a:t>] less than [OH</a:t>
                </a:r>
                <a:r>
                  <a:rPr lang="en-GB" baseline="30000" dirty="0"/>
                  <a:t>–</a:t>
                </a:r>
                <a:r>
                  <a:rPr lang="en-GB" dirty="0"/>
                  <a:t>], </a:t>
                </a:r>
                <a:r>
                  <a:rPr lang="en-GB" dirty="0" smtClean="0"/>
                  <a:t>	</a:t>
                </a:r>
              </a:p>
              <a:p>
                <a:pPr lvl="1"/>
                <a:r>
                  <a:rPr lang="en-GB" dirty="0" smtClean="0"/>
                  <a:t>[</a:t>
                </a:r>
                <a:r>
                  <a:rPr lang="en-GB" dirty="0"/>
                  <a:t>H</a:t>
                </a:r>
                <a:r>
                  <a:rPr lang="en-GB" baseline="30000" dirty="0"/>
                  <a:t>+</a:t>
                </a:r>
                <a:r>
                  <a:rPr lang="en-GB" dirty="0"/>
                  <a:t>] less than 1.0 x 10</a:t>
                </a:r>
                <a:r>
                  <a:rPr lang="en-GB" baseline="30000" dirty="0"/>
                  <a:t>–7</a:t>
                </a:r>
                <a:r>
                  <a:rPr lang="en-GB" dirty="0"/>
                  <a:t> </a:t>
                </a:r>
                <a:r>
                  <a:rPr lang="en-GB" i="1" dirty="0"/>
                  <a:t>M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144000" cy="5069160"/>
              </a:xfrm>
              <a:blipFill rotWithShape="1">
                <a:blip r:embed="rId2"/>
                <a:stretch>
                  <a:fillRect l="-1333" t="-240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870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Aqueous Solutions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de-CH" u="sng" dirty="0" smtClean="0"/>
              <a:t>Acidic </a:t>
            </a:r>
            <a:r>
              <a:rPr lang="de-CH" u="sng" dirty="0"/>
              <a:t>solution</a:t>
            </a:r>
            <a:r>
              <a:rPr lang="de-CH" dirty="0"/>
              <a:t> [H</a:t>
            </a:r>
            <a:r>
              <a:rPr lang="de-CH" baseline="30000" dirty="0"/>
              <a:t>+</a:t>
            </a:r>
            <a:r>
              <a:rPr lang="de-CH" dirty="0"/>
              <a:t>] greater than [OH</a:t>
            </a:r>
            <a:r>
              <a:rPr lang="de-CH" baseline="30000" dirty="0" smtClean="0"/>
              <a:t>–</a:t>
            </a:r>
            <a:r>
              <a:rPr lang="de-CH" dirty="0" smtClean="0"/>
              <a:t>]</a:t>
            </a:r>
          </a:p>
          <a:p>
            <a:pPr lvl="1"/>
            <a:r>
              <a:rPr lang="de-CH" dirty="0" smtClean="0"/>
              <a:t>[</a:t>
            </a:r>
            <a:r>
              <a:rPr lang="de-CH" dirty="0"/>
              <a:t>H</a:t>
            </a:r>
            <a:r>
              <a:rPr lang="de-CH" baseline="30000" dirty="0"/>
              <a:t>+</a:t>
            </a:r>
            <a:r>
              <a:rPr lang="de-CH" dirty="0"/>
              <a:t>] greater than 1.0 x 10</a:t>
            </a:r>
            <a:r>
              <a:rPr lang="de-CH" baseline="30000" dirty="0"/>
              <a:t>–7</a:t>
            </a:r>
            <a:r>
              <a:rPr lang="de-CH" dirty="0"/>
              <a:t> </a:t>
            </a:r>
            <a:r>
              <a:rPr lang="de-CH" i="1" dirty="0"/>
              <a:t>M</a:t>
            </a:r>
            <a:r>
              <a:rPr lang="de-CH" dirty="0"/>
              <a:t>.</a:t>
            </a:r>
            <a:endParaRPr lang="en-AU" u="sng" dirty="0"/>
          </a:p>
          <a:p>
            <a:r>
              <a:rPr lang="en-GB" u="sng" dirty="0"/>
              <a:t>Basic or alkaline solution</a:t>
            </a:r>
            <a:r>
              <a:rPr lang="en-GB" dirty="0"/>
              <a:t> [H</a:t>
            </a:r>
            <a:r>
              <a:rPr lang="en-GB" baseline="30000" dirty="0"/>
              <a:t>+</a:t>
            </a:r>
            <a:r>
              <a:rPr lang="en-GB" dirty="0"/>
              <a:t>] less than [OH</a:t>
            </a:r>
            <a:r>
              <a:rPr lang="en-GB" baseline="30000" dirty="0" smtClean="0"/>
              <a:t>–</a:t>
            </a:r>
            <a:r>
              <a:rPr lang="en-GB" dirty="0" smtClean="0"/>
              <a:t>]</a:t>
            </a:r>
          </a:p>
          <a:p>
            <a:pPr lvl="1"/>
            <a:r>
              <a:rPr lang="en-GB" dirty="0" smtClean="0"/>
              <a:t> </a:t>
            </a:r>
            <a:r>
              <a:rPr lang="en-GB" dirty="0"/>
              <a:t>[H</a:t>
            </a:r>
            <a:r>
              <a:rPr lang="en-GB" baseline="30000" dirty="0"/>
              <a:t>+</a:t>
            </a:r>
            <a:r>
              <a:rPr lang="en-GB" dirty="0"/>
              <a:t>] less than 1.0 x 10</a:t>
            </a:r>
            <a:r>
              <a:rPr lang="en-GB" baseline="30000" dirty="0"/>
              <a:t>–7</a:t>
            </a:r>
            <a:r>
              <a:rPr lang="en-GB" dirty="0"/>
              <a:t> </a:t>
            </a:r>
            <a:r>
              <a:rPr lang="en-GB" i="1" dirty="0"/>
              <a:t>M</a:t>
            </a:r>
            <a:endParaRPr lang="en-A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68933"/>
            <a:ext cx="8064896" cy="283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90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Questions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Page 582 Q6&amp;7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420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Chapter 20.3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Acid-Base Theories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287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ARRHENIUS ACIDS AND BASES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012160" cy="4525963"/>
          </a:xfrm>
        </p:spPr>
        <p:txBody>
          <a:bodyPr/>
          <a:lstStyle/>
          <a:p>
            <a:r>
              <a:rPr lang="en-AU" dirty="0" smtClean="0"/>
              <a:t>Svante Arrhenius 1859-1927</a:t>
            </a:r>
          </a:p>
          <a:p>
            <a:r>
              <a:rPr lang="en-AU" dirty="0" smtClean="0"/>
              <a:t>His theory:</a:t>
            </a:r>
          </a:p>
          <a:p>
            <a:r>
              <a:rPr lang="en-AU" dirty="0" smtClean="0"/>
              <a:t>An acid is something that  contributes hydrogen ions (H</a:t>
            </a:r>
            <a:r>
              <a:rPr lang="en-AU" baseline="30000" dirty="0" smtClean="0"/>
              <a:t>+</a:t>
            </a:r>
            <a:r>
              <a:rPr lang="en-AU" dirty="0" smtClean="0"/>
              <a:t>) to a solution</a:t>
            </a:r>
          </a:p>
          <a:p>
            <a:r>
              <a:rPr lang="en-AU" dirty="0" smtClean="0"/>
              <a:t>A base is something that contributes hydroxide ions (OH</a:t>
            </a:r>
            <a:r>
              <a:rPr lang="en-AU" baseline="30000" dirty="0" smtClean="0"/>
              <a:t>-</a:t>
            </a:r>
            <a:r>
              <a:rPr lang="en-AU" dirty="0" smtClean="0"/>
              <a:t>) to a solution</a:t>
            </a:r>
            <a:endParaRPr lang="en-A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00808"/>
            <a:ext cx="2637259" cy="41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86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26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27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Chapter 20.1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Describing Acids and Bases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426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Questions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Page 609 Q 45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709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More examples</a:t>
            </a:r>
            <a:endParaRPr lang="en-A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40" y="2276872"/>
            <a:ext cx="8600733" cy="136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89753"/>
            <a:ext cx="7992888" cy="206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95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9567"/>
            <a:ext cx="4710088" cy="175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BRØNSTED-LOWRY ACIDS AND </a:t>
            </a:r>
            <a:r>
              <a:rPr lang="de-CH" dirty="0" smtClean="0"/>
              <a:t>BASES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330874" cy="4525963"/>
          </a:xfrm>
        </p:spPr>
        <p:txBody>
          <a:bodyPr/>
          <a:lstStyle/>
          <a:p>
            <a:r>
              <a:rPr lang="en-AU" dirty="0"/>
              <a:t>The theory. An acid is a proton (hydrogen ion) donor. A base is a proton (hydrogen ion) acceptor.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7"/>
          <a:stretch/>
        </p:blipFill>
        <p:spPr bwMode="auto">
          <a:xfrm>
            <a:off x="4330874" y="1340769"/>
            <a:ext cx="4813126" cy="357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62711" y="4914901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Denmark			England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811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4064"/>
            <a:ext cx="8401536" cy="255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26" y="332656"/>
            <a:ext cx="6491823" cy="396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37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Remember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An acid gives a hydrogen ion to a base</a:t>
            </a:r>
            <a:endParaRPr lang="en-A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8"/>
          <a:stretch/>
        </p:blipFill>
        <p:spPr bwMode="auto">
          <a:xfrm>
            <a:off x="0" y="1562100"/>
            <a:ext cx="91440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76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Chapter 22.1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The Meaning of Oxidation and Reduction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92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OXYGEN IN REDOX </a:t>
            </a:r>
            <a:r>
              <a:rPr lang="de-CH" dirty="0" smtClean="0"/>
              <a:t>REACTIONS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Oxidation – combining something with oxygen</a:t>
            </a:r>
            <a:endParaRPr lang="en-A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94408"/>
            <a:ext cx="662473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97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OXYGEN IN REDOX </a:t>
            </a:r>
            <a:r>
              <a:rPr lang="de-CH" dirty="0" smtClean="0"/>
              <a:t>REACTIONS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Oxidation – combining something with oxygen</a:t>
            </a:r>
            <a:endParaRPr lang="en-A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40" y="2322597"/>
            <a:ext cx="8904004" cy="397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12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OXYGEN IN REDOX REACTIONS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Reduction reactions  - oxygen is lost from compound</a:t>
            </a:r>
          </a:p>
          <a:p>
            <a:endParaRPr lang="en-A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43553"/>
            <a:ext cx="6624736" cy="395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0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OXYGEN IN REDOX REACTIONS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AU" dirty="0" smtClean="0"/>
              <a:t>Oxidation-reductions reactions(redox reactions)</a:t>
            </a:r>
          </a:p>
          <a:p>
            <a:pPr lvl="1"/>
            <a:r>
              <a:rPr lang="en-AU" dirty="0" smtClean="0"/>
              <a:t>Oxidation reactions need reduction reactions</a:t>
            </a:r>
            <a:endParaRPr lang="en-AU" dirty="0"/>
          </a:p>
        </p:txBody>
      </p:sp>
      <p:pic>
        <p:nvPicPr>
          <p:cNvPr id="16386" name="Picture 2" descr="http://www.chemguide.co.uk/inorganic/redox/redoxeqtn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43737"/>
            <a:ext cx="5400600" cy="165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22" y="4622676"/>
            <a:ext cx="7227377" cy="223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10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Acids and Bases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24"/>
          <a:stretch/>
        </p:blipFill>
        <p:spPr bwMode="auto">
          <a:xfrm>
            <a:off x="739792" y="3573016"/>
            <a:ext cx="4274736" cy="279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958" y="3356992"/>
            <a:ext cx="3709306" cy="33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11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de-CH" sz="3900" dirty="0"/>
              <a:t>ELECTRON TRANSFER IN REDOX </a:t>
            </a:r>
            <a:r>
              <a:rPr lang="de-CH" sz="3900" dirty="0" smtClean="0"/>
              <a:t>REACTIONS</a:t>
            </a:r>
            <a:endParaRPr lang="en-AU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Oxidation – Loss of electrons</a:t>
            </a:r>
          </a:p>
          <a:p>
            <a:pPr marL="1828800" lvl="4" indent="0">
              <a:buNone/>
            </a:pPr>
            <a:r>
              <a:rPr lang="en-AU" sz="3200" dirty="0" smtClean="0"/>
              <a:t>  – Gain of oxygen</a:t>
            </a:r>
          </a:p>
          <a:p>
            <a:pPr marL="1828800" lvl="4" indent="0">
              <a:buNone/>
            </a:pPr>
            <a:endParaRPr lang="en-AU" sz="3200" dirty="0"/>
          </a:p>
          <a:p>
            <a:pPr marL="685800" indent="-571500"/>
            <a:r>
              <a:rPr lang="en-AU" dirty="0" smtClean="0"/>
              <a:t>Reduction – Gain of electrons</a:t>
            </a:r>
          </a:p>
          <a:p>
            <a:pPr marL="114300" indent="0">
              <a:buNone/>
            </a:pPr>
            <a:r>
              <a:rPr lang="en-AU" dirty="0" smtClean="0"/>
              <a:t>		       – Loss </a:t>
            </a:r>
            <a:r>
              <a:rPr lang="en-AU" dirty="0"/>
              <a:t>of oxygen</a:t>
            </a:r>
          </a:p>
        </p:txBody>
      </p:sp>
    </p:spTree>
    <p:extLst>
      <p:ext uri="{BB962C8B-B14F-4D97-AF65-F5344CB8AC3E}">
        <p14:creationId xmlns:p14="http://schemas.microsoft.com/office/powerpoint/2010/main" val="143482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de-CH" sz="3900" dirty="0" smtClean="0"/>
              <a:t>ELECTRON TRANSFER IN REDOX REACTIONS</a:t>
            </a:r>
            <a:endParaRPr lang="en-AU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75284"/>
            <a:ext cx="7319144" cy="487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74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de-CH" sz="3900" dirty="0" smtClean="0"/>
              <a:t>ELECTRON TRANSFER IN REDOX REACTIONS</a:t>
            </a:r>
            <a:endParaRPr lang="en-AU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" t="47436" r="6309"/>
          <a:stretch/>
        </p:blipFill>
        <p:spPr bwMode="auto">
          <a:xfrm>
            <a:off x="0" y="2348880"/>
            <a:ext cx="8896350" cy="3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31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de-CH" sz="3900" dirty="0" smtClean="0"/>
              <a:t>ELECTRON TRANSFER IN REDOX REACTIONS</a:t>
            </a:r>
            <a:endParaRPr lang="en-AU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92" y="1484784"/>
            <a:ext cx="653729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11583"/>
            <a:ext cx="8208912" cy="304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64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63900"/>
            <a:ext cx="5184576" cy="26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AU" dirty="0" smtClean="0"/>
              <a:t>Reducing agent – substance that loses electrons</a:t>
            </a:r>
          </a:p>
          <a:p>
            <a:r>
              <a:rPr lang="en-AU" dirty="0" smtClean="0"/>
              <a:t>Oxidising agent - substance that gains electrons</a:t>
            </a:r>
            <a:endParaRPr lang="en-AU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de-CH" sz="3900" dirty="0" smtClean="0"/>
              <a:t>ELECTRON TRANSFER IN REDOX REACTIONS</a:t>
            </a:r>
            <a:endParaRPr lang="en-AU" sz="39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63" y="2708920"/>
            <a:ext cx="3528392" cy="170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 descr="Image result for oxidizing ag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38634"/>
            <a:ext cx="3528392" cy="170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27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Questions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Page 649 Q 1&amp;2</a:t>
            </a:r>
          </a:p>
          <a:p>
            <a:endParaRPr lang="en-AU" dirty="0"/>
          </a:p>
          <a:p>
            <a:r>
              <a:rPr lang="en-AU" dirty="0" smtClean="0"/>
              <a:t>All questions you should have done</a:t>
            </a:r>
          </a:p>
          <a:p>
            <a:r>
              <a:rPr lang="en-AU" smtClean="0"/>
              <a:t>P579Q1,3,5 </a:t>
            </a:r>
            <a:r>
              <a:rPr lang="en-AU" dirty="0" smtClean="0"/>
              <a:t>P582Q6,7 P593Q16 p599Q21a,22P609Q45,65 P649Q1,2 P653Q3,4,6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557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22504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Acids &amp; Bases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AU" dirty="0" smtClean="0"/>
              <a:t>Acids: Compound that produces H</a:t>
            </a:r>
            <a:r>
              <a:rPr lang="en-AU" baseline="30000" dirty="0" smtClean="0"/>
              <a:t>+</a:t>
            </a:r>
            <a:r>
              <a:rPr lang="en-AU" dirty="0" smtClean="0"/>
              <a:t> when dissolved in water</a:t>
            </a:r>
          </a:p>
          <a:p>
            <a:r>
              <a:rPr lang="en-AU" dirty="0" smtClean="0"/>
              <a:t>Bases: </a:t>
            </a:r>
            <a:r>
              <a:rPr lang="de-CH" dirty="0"/>
              <a:t>compound that produces hydroxide ions when dissolved in water.</a:t>
            </a:r>
            <a:endParaRPr lang="en-AU" dirty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29" y="3933056"/>
            <a:ext cx="7486168" cy="261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43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023" y="0"/>
            <a:ext cx="9226419" cy="674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64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" t="27057" r="3892"/>
          <a:stretch/>
        </p:blipFill>
        <p:spPr bwMode="auto">
          <a:xfrm>
            <a:off x="1" y="1506743"/>
            <a:ext cx="9144000" cy="535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16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Acids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de-CH" dirty="0" smtClean="0"/>
              <a:t>Hydrochloric </a:t>
            </a:r>
            <a:r>
              <a:rPr lang="de-CH" dirty="0"/>
              <a:t>acid	</a:t>
            </a:r>
            <a:r>
              <a:rPr lang="de-CH" dirty="0" smtClean="0"/>
              <a:t>	HCl</a:t>
            </a:r>
            <a:endParaRPr lang="en-AU" dirty="0"/>
          </a:p>
          <a:p>
            <a:r>
              <a:rPr lang="de-CH" dirty="0"/>
              <a:t>Sulfuric acid		</a:t>
            </a:r>
            <a:r>
              <a:rPr lang="de-CH" dirty="0" smtClean="0"/>
              <a:t>	H</a:t>
            </a:r>
            <a:r>
              <a:rPr lang="de-CH" baseline="-25000" dirty="0" smtClean="0"/>
              <a:t>2</a:t>
            </a:r>
            <a:r>
              <a:rPr lang="de-CH" dirty="0" smtClean="0"/>
              <a:t>SO</a:t>
            </a:r>
            <a:r>
              <a:rPr lang="de-CH" baseline="-25000" dirty="0" smtClean="0"/>
              <a:t>4</a:t>
            </a:r>
            <a:endParaRPr lang="en-AU" dirty="0"/>
          </a:p>
          <a:p>
            <a:r>
              <a:rPr lang="de-CH" dirty="0"/>
              <a:t>Nitric acid		</a:t>
            </a:r>
            <a:r>
              <a:rPr lang="de-CH" dirty="0" smtClean="0"/>
              <a:t>	HNO</a:t>
            </a:r>
            <a:r>
              <a:rPr lang="de-CH" baseline="-25000" dirty="0" smtClean="0"/>
              <a:t>3</a:t>
            </a:r>
            <a:endParaRPr lang="en-AU" dirty="0"/>
          </a:p>
          <a:p>
            <a:r>
              <a:rPr lang="de-CH" dirty="0" smtClean="0"/>
              <a:t>Ethanoic/acetic acid	HC</a:t>
            </a:r>
            <a:r>
              <a:rPr lang="de-CH" baseline="-25000" dirty="0" smtClean="0"/>
              <a:t>2</a:t>
            </a:r>
            <a:r>
              <a:rPr lang="de-CH" dirty="0" smtClean="0"/>
              <a:t>H</a:t>
            </a:r>
            <a:r>
              <a:rPr lang="de-CH" baseline="-25000" dirty="0" smtClean="0"/>
              <a:t>3</a:t>
            </a:r>
            <a:r>
              <a:rPr lang="de-CH" dirty="0" smtClean="0"/>
              <a:t>O</a:t>
            </a:r>
            <a:r>
              <a:rPr lang="de-CH" baseline="-25000" dirty="0" smtClean="0"/>
              <a:t>2</a:t>
            </a:r>
            <a:r>
              <a:rPr lang="de-CH" dirty="0" smtClean="0"/>
              <a:t> </a:t>
            </a:r>
            <a:r>
              <a:rPr lang="de-CH" dirty="0"/>
              <a:t>or CH</a:t>
            </a:r>
            <a:r>
              <a:rPr lang="de-CH" baseline="-25000" dirty="0"/>
              <a:t>3</a:t>
            </a:r>
            <a:r>
              <a:rPr lang="de-CH" dirty="0"/>
              <a:t>COOH</a:t>
            </a:r>
            <a:endParaRPr lang="en-AU" dirty="0"/>
          </a:p>
          <a:p>
            <a:r>
              <a:rPr lang="de-CH" dirty="0"/>
              <a:t>Phosphoric acid	</a:t>
            </a:r>
            <a:r>
              <a:rPr lang="de-CH" dirty="0" smtClean="0"/>
              <a:t>	H</a:t>
            </a:r>
            <a:r>
              <a:rPr lang="de-CH" baseline="-25000" dirty="0" smtClean="0"/>
              <a:t>3</a:t>
            </a:r>
            <a:r>
              <a:rPr lang="de-CH" dirty="0" smtClean="0"/>
              <a:t>PO</a:t>
            </a:r>
            <a:r>
              <a:rPr lang="de-CH" baseline="-25000" dirty="0" smtClean="0"/>
              <a:t>4</a:t>
            </a:r>
            <a:endParaRPr lang="en-AU" dirty="0"/>
          </a:p>
          <a:p>
            <a:r>
              <a:rPr lang="de-CH" dirty="0"/>
              <a:t>Carbonic acid		</a:t>
            </a:r>
            <a:r>
              <a:rPr lang="de-CH" dirty="0" smtClean="0"/>
              <a:t>	H</a:t>
            </a:r>
            <a:r>
              <a:rPr lang="de-CH" baseline="-25000" dirty="0" smtClean="0"/>
              <a:t>2</a:t>
            </a:r>
            <a:r>
              <a:rPr lang="de-CH" dirty="0" smtClean="0"/>
              <a:t>CO</a:t>
            </a:r>
            <a:r>
              <a:rPr lang="de-CH" baseline="-25000" dirty="0" smtClean="0"/>
              <a:t>3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984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Questions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 smtClean="0"/>
              <a:t>Page 579 </a:t>
            </a:r>
          </a:p>
          <a:p>
            <a:pPr marL="0" indent="0">
              <a:buNone/>
            </a:pPr>
            <a:r>
              <a:rPr lang="en-AU" dirty="0" smtClean="0"/>
              <a:t>Q1 Name each acid or base</a:t>
            </a:r>
          </a:p>
          <a:p>
            <a:pPr marL="0" indent="0">
              <a:buNone/>
            </a:pPr>
            <a:r>
              <a:rPr lang="en-AU" dirty="0" smtClean="0"/>
              <a:t>a) HF</a:t>
            </a:r>
          </a:p>
          <a:p>
            <a:pPr marL="0" indent="0">
              <a:buNone/>
            </a:pPr>
            <a:r>
              <a:rPr lang="en-AU" dirty="0" smtClean="0"/>
              <a:t>b) HNO</a:t>
            </a:r>
            <a:r>
              <a:rPr lang="en-AU" baseline="-25000" dirty="0" smtClean="0"/>
              <a:t>3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c) KOH</a:t>
            </a:r>
          </a:p>
          <a:p>
            <a:pPr marL="0" indent="0">
              <a:buNone/>
            </a:pPr>
            <a:r>
              <a:rPr lang="en-AU" dirty="0" smtClean="0"/>
              <a:t>d) H</a:t>
            </a:r>
            <a:r>
              <a:rPr lang="en-AU" baseline="-25000" dirty="0" smtClean="0"/>
              <a:t>2</a:t>
            </a:r>
            <a:r>
              <a:rPr lang="en-AU" dirty="0" smtClean="0"/>
              <a:t>SO</a:t>
            </a:r>
            <a:r>
              <a:rPr lang="en-AU" baseline="-25000" dirty="0" smtClean="0"/>
              <a:t>4</a:t>
            </a:r>
          </a:p>
          <a:p>
            <a:pPr marL="0" indent="0">
              <a:buNone/>
            </a:pPr>
            <a:r>
              <a:rPr lang="en-AU" dirty="0" smtClean="0"/>
              <a:t>Q2 Write formulas for each acid or base</a:t>
            </a:r>
          </a:p>
          <a:p>
            <a:pPr marL="0" indent="0">
              <a:buNone/>
            </a:pPr>
            <a:r>
              <a:rPr lang="en-AU" dirty="0" smtClean="0"/>
              <a:t>b) Iron (II) hydroxide </a:t>
            </a:r>
          </a:p>
          <a:p>
            <a:pPr marL="0" indent="0">
              <a:buNone/>
            </a:pPr>
            <a:r>
              <a:rPr lang="en-AU" dirty="0" smtClean="0"/>
              <a:t>d) Lithium hydroxide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487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Questions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Page 579 </a:t>
            </a:r>
          </a:p>
          <a:p>
            <a:pPr marL="0" indent="0">
              <a:buNone/>
            </a:pPr>
            <a:r>
              <a:rPr lang="en-AU" dirty="0" smtClean="0"/>
              <a:t>Q1 Name each acid or base</a:t>
            </a:r>
          </a:p>
          <a:p>
            <a:pPr marL="0" indent="0">
              <a:buNone/>
            </a:pPr>
            <a:r>
              <a:rPr lang="en-AU" dirty="0" smtClean="0"/>
              <a:t>a) HF </a:t>
            </a:r>
            <a:r>
              <a:rPr lang="en-AU" dirty="0" smtClean="0">
                <a:solidFill>
                  <a:srgbClr val="FF0000"/>
                </a:solidFill>
              </a:rPr>
              <a:t>acid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b) HNO</a:t>
            </a:r>
            <a:r>
              <a:rPr lang="en-AU" baseline="-25000" dirty="0" smtClean="0"/>
              <a:t>3 </a:t>
            </a:r>
            <a:r>
              <a:rPr lang="en-AU" dirty="0" smtClean="0">
                <a:solidFill>
                  <a:srgbClr val="FF0000"/>
                </a:solidFill>
              </a:rPr>
              <a:t>acid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c) KOH </a:t>
            </a:r>
            <a:r>
              <a:rPr lang="en-AU" dirty="0" smtClean="0">
                <a:solidFill>
                  <a:srgbClr val="FF0000"/>
                </a:solidFill>
              </a:rPr>
              <a:t>base</a:t>
            </a:r>
          </a:p>
          <a:p>
            <a:pPr marL="0" indent="0">
              <a:buNone/>
            </a:pPr>
            <a:r>
              <a:rPr lang="en-AU" dirty="0" smtClean="0"/>
              <a:t>d) H</a:t>
            </a:r>
            <a:r>
              <a:rPr lang="en-AU" baseline="-25000" dirty="0" smtClean="0"/>
              <a:t>2</a:t>
            </a:r>
            <a:r>
              <a:rPr lang="en-AU" dirty="0" smtClean="0"/>
              <a:t>SO</a:t>
            </a:r>
            <a:r>
              <a:rPr lang="en-AU" baseline="-25000" dirty="0" smtClean="0"/>
              <a:t>4 </a:t>
            </a:r>
            <a:r>
              <a:rPr lang="en-AU" dirty="0" smtClean="0"/>
              <a:t> </a:t>
            </a:r>
            <a:r>
              <a:rPr lang="en-AU" dirty="0" smtClean="0">
                <a:solidFill>
                  <a:srgbClr val="FF0000"/>
                </a:solidFill>
              </a:rPr>
              <a:t>acid</a:t>
            </a:r>
            <a:endParaRPr lang="en-AU" baseline="-25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AU" dirty="0" smtClean="0"/>
              <a:t>Q2 Write formulas for each acid or base</a:t>
            </a:r>
          </a:p>
          <a:p>
            <a:pPr marL="0" indent="0">
              <a:buNone/>
            </a:pPr>
            <a:r>
              <a:rPr lang="en-AU" dirty="0" smtClean="0"/>
              <a:t>b) Iron (II) hydroxide </a:t>
            </a:r>
            <a:r>
              <a:rPr lang="en-AU" dirty="0" smtClean="0">
                <a:solidFill>
                  <a:srgbClr val="FF0000"/>
                </a:solidFill>
              </a:rPr>
              <a:t>Fe(OH)</a:t>
            </a:r>
            <a:r>
              <a:rPr lang="en-AU" baseline="-25000" dirty="0" smtClean="0">
                <a:solidFill>
                  <a:srgbClr val="FF0000"/>
                </a:solidFill>
              </a:rPr>
              <a:t>2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d) Lithium hydroxide </a:t>
            </a:r>
            <a:r>
              <a:rPr lang="en-AU" dirty="0" err="1" smtClean="0">
                <a:solidFill>
                  <a:srgbClr val="FF0000"/>
                </a:solidFill>
              </a:rPr>
              <a:t>LiOH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415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509</Words>
  <Application>Microsoft Office PowerPoint</Application>
  <PresentationFormat>On-screen Show (4:3)</PresentationFormat>
  <Paragraphs>105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Chapter 20</vt:lpstr>
      <vt:lpstr>Chapter 20.1</vt:lpstr>
      <vt:lpstr>Acids and Bases</vt:lpstr>
      <vt:lpstr>Acids &amp; Bases</vt:lpstr>
      <vt:lpstr>PowerPoint Presentation</vt:lpstr>
      <vt:lpstr>PowerPoint Presentation</vt:lpstr>
      <vt:lpstr>Acids</vt:lpstr>
      <vt:lpstr>Questions</vt:lpstr>
      <vt:lpstr>Questions</vt:lpstr>
      <vt:lpstr>Chapter 20.2</vt:lpstr>
      <vt:lpstr> HYDROGEN IONS FROM WATER</vt:lpstr>
      <vt:lpstr>Aqueous solutions</vt:lpstr>
      <vt:lpstr>Aqueous Solutions</vt:lpstr>
      <vt:lpstr>Aqueous Solutions</vt:lpstr>
      <vt:lpstr>Questions</vt:lpstr>
      <vt:lpstr>Chapter 20.3</vt:lpstr>
      <vt:lpstr>ARRHENIUS ACIDS AND BASES</vt:lpstr>
      <vt:lpstr>PowerPoint Presentation</vt:lpstr>
      <vt:lpstr>PowerPoint Presentation</vt:lpstr>
      <vt:lpstr>Questions</vt:lpstr>
      <vt:lpstr>More examples</vt:lpstr>
      <vt:lpstr>BRØNSTED-LOWRY ACIDS AND BASES</vt:lpstr>
      <vt:lpstr>PowerPoint Presentation</vt:lpstr>
      <vt:lpstr>Remember</vt:lpstr>
      <vt:lpstr>Chapter 22.1</vt:lpstr>
      <vt:lpstr>OXYGEN IN REDOX REACTIONS</vt:lpstr>
      <vt:lpstr>OXYGEN IN REDOX REACTIONS</vt:lpstr>
      <vt:lpstr>OXYGEN IN REDOX REACTIONS</vt:lpstr>
      <vt:lpstr>OXYGEN IN REDOX REACTIONS</vt:lpstr>
      <vt:lpstr>ELECTRON TRANSFER IN REDOX REACTIONS</vt:lpstr>
      <vt:lpstr>ELECTRON TRANSFER IN REDOX REACTIONS</vt:lpstr>
      <vt:lpstr>ELECTRON TRANSFER IN REDOX REACTIONS</vt:lpstr>
      <vt:lpstr>ELECTRON TRANSFER IN REDOX REACTIONS</vt:lpstr>
      <vt:lpstr>ELECTRON TRANSFER IN REDOX REACTIONS</vt:lpstr>
      <vt:lpstr>Questions</vt:lpstr>
      <vt:lpstr>PowerPoint Presentation</vt:lpstr>
    </vt:vector>
  </TitlesOfParts>
  <Company>BLACK EDITION - tum0r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20</dc:title>
  <dc:creator>Fiona</dc:creator>
  <cp:lastModifiedBy>Fiona</cp:lastModifiedBy>
  <cp:revision>29</cp:revision>
  <dcterms:created xsi:type="dcterms:W3CDTF">2016-05-08T13:55:33Z</dcterms:created>
  <dcterms:modified xsi:type="dcterms:W3CDTF">2016-05-22T09:02:22Z</dcterms:modified>
</cp:coreProperties>
</file>