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58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75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2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13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3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55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9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73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1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6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11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54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A4B7-78FB-4A55-8B91-7D42AF6FDAC8}" type="datetimeFigureOut">
              <a:rPr lang="en-AU" smtClean="0"/>
              <a:t>17/02/2016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F74A-C3B1-4378-8C90-958421DC97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81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23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Roots Stems Leaves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5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23-2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Roots:</a:t>
            </a:r>
          </a:p>
          <a:p>
            <a:pPr lvl="1"/>
            <a:r>
              <a:rPr lang="en-US" dirty="0" smtClean="0"/>
              <a:t>Absorb water and nutrients from soil</a:t>
            </a:r>
          </a:p>
          <a:p>
            <a:pPr lvl="1"/>
            <a:r>
              <a:rPr lang="en-US" dirty="0" smtClean="0"/>
              <a:t>Two types of roots.</a:t>
            </a:r>
          </a:p>
          <a:p>
            <a:pPr lvl="2"/>
            <a:r>
              <a:rPr lang="en-US" dirty="0" smtClean="0"/>
              <a:t>Tap root</a:t>
            </a:r>
          </a:p>
          <a:p>
            <a:pPr lvl="2"/>
            <a:r>
              <a:rPr lang="en-US" dirty="0" smtClean="0"/>
              <a:t>Fibrous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://image.slidesharecdn.com/plants2plantpartsrootsstems-120301084346-phpapp02/95/plants2-plant-parts-roots-stems-specialized-roots-tropisms-includes-labs-visuals-video-clips-6-728.jpg?cb=133110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75" y="188640"/>
            <a:ext cx="6728225" cy="66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197769"/>
            <a:ext cx="3898776" cy="1143000"/>
          </a:xfrm>
        </p:spPr>
        <p:txBody>
          <a:bodyPr/>
          <a:lstStyle/>
          <a:p>
            <a:r>
              <a:rPr lang="en-AU" dirty="0"/>
              <a:t>23-2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843808" cy="4525963"/>
          </a:xfrm>
        </p:spPr>
        <p:txBody>
          <a:bodyPr/>
          <a:lstStyle/>
          <a:p>
            <a:r>
              <a:rPr lang="en-US" dirty="0" smtClean="0"/>
              <a:t>Epid</a:t>
            </a:r>
            <a:r>
              <a:rPr lang="en-US" dirty="0"/>
              <a:t>ermis </a:t>
            </a:r>
          </a:p>
          <a:p>
            <a:r>
              <a:rPr lang="en-US" dirty="0" smtClean="0"/>
              <a:t>Ground tissue</a:t>
            </a:r>
          </a:p>
          <a:p>
            <a:r>
              <a:rPr lang="en-US" dirty="0" smtClean="0"/>
              <a:t>Endodermis</a:t>
            </a:r>
          </a:p>
          <a:p>
            <a:r>
              <a:rPr lang="en-US" dirty="0" smtClean="0"/>
              <a:t>Vascular tissue</a:t>
            </a:r>
          </a:p>
        </p:txBody>
      </p:sp>
    </p:spTree>
    <p:extLst>
      <p:ext uri="{BB962C8B-B14F-4D97-AF65-F5344CB8AC3E}">
        <p14:creationId xmlns:p14="http://schemas.microsoft.com/office/powerpoint/2010/main" val="25003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197769"/>
            <a:ext cx="3898776" cy="1143000"/>
          </a:xfrm>
        </p:spPr>
        <p:txBody>
          <a:bodyPr/>
          <a:lstStyle/>
          <a:p>
            <a:r>
              <a:rPr lang="en-AU" dirty="0"/>
              <a:t>23-2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843808" cy="4525963"/>
          </a:xfrm>
        </p:spPr>
        <p:txBody>
          <a:bodyPr/>
          <a:lstStyle/>
          <a:p>
            <a:r>
              <a:rPr lang="en-US" dirty="0" smtClean="0"/>
              <a:t>Root hairs</a:t>
            </a:r>
          </a:p>
          <a:p>
            <a:pPr lvl="1"/>
            <a:r>
              <a:rPr lang="en-US" dirty="0" smtClean="0"/>
              <a:t>Surface area</a:t>
            </a:r>
          </a:p>
          <a:p>
            <a:r>
              <a:rPr lang="en-US" dirty="0" smtClean="0"/>
              <a:t>Root cap</a:t>
            </a:r>
          </a:p>
          <a:p>
            <a:pPr lvl="1"/>
            <a:r>
              <a:rPr lang="en-US" dirty="0" smtClean="0"/>
              <a:t>Protects the root</a:t>
            </a:r>
          </a:p>
          <a:p>
            <a:pPr lvl="1"/>
            <a:r>
              <a:rPr lang="en-US" dirty="0" smtClean="0"/>
              <a:t>Continue to grow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leavingbio.net/FLOWERING%20PLANTS_files/image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8"/>
          <a:stretch/>
        </p:blipFill>
        <p:spPr bwMode="auto">
          <a:xfrm>
            <a:off x="5940152" y="0"/>
            <a:ext cx="2571750" cy="22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304688"/>
            <a:ext cx="4905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75" y="188640"/>
            <a:ext cx="6728225" cy="66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197769"/>
            <a:ext cx="3898776" cy="1143000"/>
          </a:xfrm>
        </p:spPr>
        <p:txBody>
          <a:bodyPr/>
          <a:lstStyle/>
          <a:p>
            <a:r>
              <a:rPr lang="en-AU" dirty="0"/>
              <a:t>23-2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843808" cy="4525963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Take up water and nutrients</a:t>
            </a:r>
          </a:p>
          <a:p>
            <a:pPr lvl="1"/>
            <a:r>
              <a:rPr lang="en-US" dirty="0" smtClean="0"/>
              <a:t>Anchor plant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5" y="4797152"/>
            <a:ext cx="2424645" cy="16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583 Q1,2,5</a:t>
            </a:r>
          </a:p>
          <a:p>
            <a:r>
              <a:rPr lang="en-US" dirty="0" smtClean="0"/>
              <a:t>Page 588 Q 1,2,3,5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413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slideplayer.com/15/4508148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4" t="32644"/>
          <a:stretch/>
        </p:blipFill>
        <p:spPr bwMode="auto">
          <a:xfrm>
            <a:off x="4745420" y="2238703"/>
            <a:ext cx="4371377" cy="46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23-3 stems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en-US" dirty="0" smtClean="0"/>
              <a:t>Nodes: leaves attach</a:t>
            </a:r>
          </a:p>
          <a:p>
            <a:r>
              <a:rPr lang="en-US" dirty="0" smtClean="0"/>
              <a:t>Internode: between the nodes</a:t>
            </a:r>
          </a:p>
          <a:p>
            <a:r>
              <a:rPr lang="en-US" smtClean="0"/>
              <a:t>Buds</a:t>
            </a:r>
            <a:r>
              <a:rPr lang="en-US" dirty="0" smtClean="0"/>
              <a:t>: new leaves or stems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38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23-3 stems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8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3322712" cy="1143000"/>
          </a:xfrm>
        </p:spPr>
        <p:txBody>
          <a:bodyPr/>
          <a:lstStyle/>
          <a:p>
            <a:r>
              <a:rPr lang="en-US" dirty="0"/>
              <a:t>23-3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AU" dirty="0" smtClean="0"/>
              <a:t>Monocots</a:t>
            </a:r>
          </a:p>
          <a:p>
            <a:r>
              <a:rPr lang="en-AU" dirty="0" smtClean="0"/>
              <a:t>Dicots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/>
          <a:stretch/>
        </p:blipFill>
        <p:spPr bwMode="auto">
          <a:xfrm>
            <a:off x="2771800" y="-29938"/>
            <a:ext cx="6358925" cy="68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Both have vascular bundles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5636"/>
            <a:ext cx="8710185" cy="38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Seed Plants</a:t>
            </a:r>
          </a:p>
          <a:p>
            <a:pPr lvl="1"/>
            <a:r>
              <a:rPr lang="en-AU" dirty="0" smtClean="0"/>
              <a:t>Roots</a:t>
            </a:r>
          </a:p>
          <a:p>
            <a:pPr lvl="1"/>
            <a:r>
              <a:rPr lang="en-AU" dirty="0" smtClean="0"/>
              <a:t>Stems</a:t>
            </a:r>
          </a:p>
          <a:p>
            <a:pPr lvl="1"/>
            <a:r>
              <a:rPr lang="en-AU" dirty="0" smtClean="0"/>
              <a:t>Leaves</a:t>
            </a:r>
          </a:p>
          <a:p>
            <a:pPr lvl="1"/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/>
          <a:stretch/>
        </p:blipFill>
        <p:spPr bwMode="auto">
          <a:xfrm>
            <a:off x="3347864" y="1147495"/>
            <a:ext cx="5809456" cy="57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16" y="116632"/>
            <a:ext cx="412183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Primary growth</a:t>
            </a:r>
          </a:p>
          <a:p>
            <a:pPr lvl="1"/>
            <a:r>
              <a:rPr lang="en-AU" dirty="0" smtClean="0"/>
              <a:t>Occurs at end of branches</a:t>
            </a:r>
          </a:p>
          <a:p>
            <a:pPr lvl="1"/>
            <a:r>
              <a:rPr lang="en-AU" dirty="0" smtClean="0"/>
              <a:t>Increases length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osci.ohio-state.edu/~plantbio/osu_pcmb/pcmb_lab_resources/images/pcmb101/scndry_grth/stem_growth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59" y="1059708"/>
            <a:ext cx="388103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521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Secondary growth</a:t>
            </a:r>
          </a:p>
          <a:p>
            <a:pPr>
              <a:spcBef>
                <a:spcPts val="0"/>
              </a:spcBef>
            </a:pPr>
            <a:r>
              <a:rPr lang="en-AU" dirty="0" smtClean="0"/>
              <a:t>occurs whole way along branch</a:t>
            </a:r>
          </a:p>
          <a:p>
            <a:r>
              <a:rPr lang="en-AU" dirty="0" smtClean="0"/>
              <a:t>Increases thickness of branch</a:t>
            </a:r>
          </a:p>
          <a:p>
            <a:r>
              <a:rPr lang="en-AU" dirty="0" smtClean="0"/>
              <a:t>Bark thickens</a:t>
            </a:r>
          </a:p>
          <a:p>
            <a:r>
              <a:rPr lang="en-AU" dirty="0" smtClean="0"/>
              <a:t>Xylem and phloem move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AU" dirty="0" smtClean="0"/>
              <a:t>outwards</a:t>
            </a:r>
          </a:p>
          <a:p>
            <a:pPr>
              <a:spcBef>
                <a:spcPts val="0"/>
              </a:spcBef>
            </a:pPr>
            <a:r>
              <a:rPr lang="en-AU" dirty="0" smtClean="0"/>
              <a:t>New xylem &amp; phloem are created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7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5009728" cy="34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11605"/>
          <a:stretch/>
        </p:blipFill>
        <p:spPr bwMode="auto">
          <a:xfrm>
            <a:off x="251520" y="1216010"/>
            <a:ext cx="3387901" cy="56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23-3 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2" name="Picture 4" descr="http://www.cas.miamioh.edu/~meicenrd/anatomy/Ch5_CellTypes/New-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6810"/>
            <a:ext cx="6840760" cy="50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en-US" dirty="0" smtClean="0"/>
              <a:t>Location of photosynthesis</a:t>
            </a:r>
          </a:p>
          <a:p>
            <a:r>
              <a:rPr lang="en-US" dirty="0" smtClean="0"/>
              <a:t>Blade – flat section</a:t>
            </a:r>
          </a:p>
          <a:p>
            <a:r>
              <a:rPr lang="en-US" dirty="0" smtClean="0"/>
              <a:t>Petiole – attach leaf to stem</a:t>
            </a:r>
          </a:p>
          <a:p>
            <a:r>
              <a:rPr lang="en-US" dirty="0" smtClean="0"/>
              <a:t>Compound leaf – leaf divided into many leaflets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807313"/>
            <a:ext cx="5197954" cy="30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9724"/>
            <a:ext cx="6336704" cy="48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1840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cuticle</a:t>
            </a:r>
            <a:r>
              <a:rPr lang="en-US" dirty="0"/>
              <a:t>--the waxy coating that covers the top of a </a:t>
            </a:r>
            <a:r>
              <a:rPr lang="en-US" dirty="0" smtClean="0"/>
              <a:t>leaf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1) protects </a:t>
            </a:r>
            <a:r>
              <a:rPr lang="en-US" dirty="0"/>
              <a:t>the inside of a leaf</a:t>
            </a:r>
            <a:br>
              <a:rPr lang="en-US" dirty="0"/>
            </a:br>
            <a:r>
              <a:rPr lang="en-US" dirty="0"/>
              <a:t>2) prevents </a:t>
            </a:r>
            <a:r>
              <a:rPr lang="en-US" dirty="0" smtClean="0"/>
              <a:t>water </a:t>
            </a:r>
            <a:r>
              <a:rPr lang="en-US" dirty="0"/>
              <a:t>loss</a:t>
            </a:r>
            <a:br>
              <a:rPr lang="en-US" dirty="0"/>
            </a:br>
            <a:r>
              <a:rPr lang="en-US" dirty="0"/>
              <a:t>3) helps </a:t>
            </a:r>
            <a:r>
              <a:rPr lang="en-US" dirty="0" smtClean="0"/>
              <a:t>prevent </a:t>
            </a:r>
            <a:r>
              <a:rPr lang="en-US" dirty="0"/>
              <a:t>invasion by </a:t>
            </a:r>
            <a:r>
              <a:rPr lang="en-US" dirty="0" smtClean="0"/>
              <a:t>fungi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67551"/>
            <a:ext cx="5842552" cy="35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 </a:t>
            </a:r>
            <a:r>
              <a:rPr lang="en-US" b="1" dirty="0" smtClean="0"/>
              <a:t>epidermis</a:t>
            </a:r>
            <a:r>
              <a:rPr lang="en-US" dirty="0" smtClean="0"/>
              <a:t>-</a:t>
            </a:r>
            <a:r>
              <a:rPr lang="en-US" dirty="0"/>
              <a:t>-the outer layer of cells; leaves have an upper epidermis and a lower epidermis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68274"/>
            <a:ext cx="7498736" cy="452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/>
              <a:t> </a:t>
            </a:r>
            <a:r>
              <a:rPr lang="en-US" b="1" dirty="0"/>
              <a:t>palisade layer</a:t>
            </a:r>
            <a:r>
              <a:rPr lang="en-US" dirty="0"/>
              <a:t>--the place in a leaf where most photosynthesis takes place;</a:t>
            </a:r>
          </a:p>
          <a:p>
            <a:pPr marL="0" indent="0">
              <a:buNone/>
            </a:pPr>
            <a:r>
              <a:rPr lang="en-US" b="1" i="1" dirty="0"/>
              <a:t>P for photosynthesis P for palisade </a:t>
            </a:r>
            <a:r>
              <a:rPr lang="en-US" b="1" i="1" dirty="0" smtClean="0"/>
              <a:t>layer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76530"/>
            <a:ext cx="6490624" cy="3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323" r="1085" b="91421"/>
          <a:stretch/>
        </p:blipFill>
        <p:spPr bwMode="auto">
          <a:xfrm>
            <a:off x="5721927" y="1080656"/>
            <a:ext cx="3422073" cy="4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r>
              <a:rPr lang="en-AU" dirty="0" smtClean="0"/>
              <a:t>Dermal tissue</a:t>
            </a:r>
          </a:p>
          <a:p>
            <a:pPr lvl="1"/>
            <a:r>
              <a:rPr lang="en-AU" dirty="0" smtClean="0"/>
              <a:t>Plant’s skin</a:t>
            </a:r>
          </a:p>
          <a:p>
            <a:r>
              <a:rPr lang="en-AU" dirty="0" smtClean="0"/>
              <a:t>Vascular tissue</a:t>
            </a:r>
          </a:p>
          <a:p>
            <a:pPr lvl="1"/>
            <a:r>
              <a:rPr lang="en-AU" dirty="0" smtClean="0"/>
              <a:t>Plant’s bloodstream</a:t>
            </a:r>
          </a:p>
          <a:p>
            <a:r>
              <a:rPr lang="en-AU" dirty="0" smtClean="0"/>
              <a:t>Ground tissue</a:t>
            </a:r>
          </a:p>
          <a:p>
            <a:pPr lvl="1"/>
            <a:r>
              <a:rPr lang="en-AU" dirty="0" smtClean="0"/>
              <a:t>Everything else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7327" r="18386"/>
          <a:stretch/>
        </p:blipFill>
        <p:spPr bwMode="auto">
          <a:xfrm>
            <a:off x="4644009" y="1456324"/>
            <a:ext cx="4499992" cy="5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/>
              <a:t> </a:t>
            </a:r>
            <a:r>
              <a:rPr lang="en-US" b="1" dirty="0"/>
              <a:t>spongy </a:t>
            </a:r>
            <a:r>
              <a:rPr lang="en-US" b="1" dirty="0" smtClean="0"/>
              <a:t>mesophyll layer</a:t>
            </a:r>
            <a:r>
              <a:rPr lang="en-US" dirty="0" smtClean="0"/>
              <a:t>-</a:t>
            </a:r>
            <a:r>
              <a:rPr lang="en-US" dirty="0"/>
              <a:t>-a layer of </a:t>
            </a:r>
            <a:r>
              <a:rPr lang="en-US" dirty="0" smtClean="0"/>
              <a:t>ground tissue the </a:t>
            </a:r>
            <a:r>
              <a:rPr lang="en-US" dirty="0"/>
              <a:t>leaf where gases </a:t>
            </a:r>
            <a:r>
              <a:rPr lang="en-US" dirty="0" smtClean="0"/>
              <a:t>(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/>
              <a:t> and 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dirty="0"/>
              <a:t>) circulate; some photosynthesis happens here</a:t>
            </a:r>
          </a:p>
          <a:p>
            <a:pPr marL="0" indent="0">
              <a:buNone/>
            </a:pPr>
            <a:r>
              <a:rPr lang="en-US" b="1" i="1" dirty="0"/>
              <a:t>S for sponge (full of air) S for spongy layer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54445"/>
            <a:ext cx="5698536" cy="3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896103"/>
            <a:ext cx="6427561" cy="29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 </a:t>
            </a:r>
            <a:r>
              <a:rPr lang="en-US" b="1" dirty="0" smtClean="0"/>
              <a:t>stomata</a:t>
            </a:r>
            <a:r>
              <a:rPr lang="en-US" dirty="0" smtClean="0"/>
              <a:t>-</a:t>
            </a:r>
            <a:r>
              <a:rPr lang="en-US" dirty="0"/>
              <a:t>-openings in the lower epidermis; allows </a:t>
            </a:r>
            <a:r>
              <a:rPr lang="en-US" dirty="0" smtClean="0"/>
              <a:t>exchange </a:t>
            </a:r>
            <a:r>
              <a:rPr lang="en-US" dirty="0"/>
              <a:t>of 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dirty="0"/>
              <a:t>, 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dirty="0"/>
              <a:t>, </a:t>
            </a:r>
            <a:r>
              <a:rPr lang="en-US" dirty="0" smtClean="0"/>
              <a:t>and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/>
              <a:t> between the internal (inside) and external (outside) </a:t>
            </a:r>
            <a:r>
              <a:rPr lang="en-US" dirty="0" smtClean="0"/>
              <a:t>environments</a:t>
            </a:r>
          </a:p>
          <a:p>
            <a:pPr marL="0" indent="0">
              <a:buNone/>
            </a:pPr>
            <a:r>
              <a:rPr lang="en-US" dirty="0"/>
              <a:t>* </a:t>
            </a:r>
            <a:r>
              <a:rPr lang="en-US" b="1" dirty="0"/>
              <a:t>guard cells</a:t>
            </a:r>
            <a:r>
              <a:rPr lang="en-US" dirty="0"/>
              <a:t>--control the opening of the stomata;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23-4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in </a:t>
            </a:r>
            <a:r>
              <a:rPr lang="en-US" b="1" dirty="0" smtClean="0"/>
              <a:t>CO</a:t>
            </a:r>
            <a:r>
              <a:rPr lang="en-US" b="1" baseline="-25000" dirty="0" smtClean="0"/>
              <a:t>2 </a:t>
            </a:r>
            <a:r>
              <a:rPr lang="en-US" dirty="0" smtClean="0"/>
              <a:t>and release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 </a:t>
            </a:r>
            <a:r>
              <a:rPr lang="en-US" dirty="0" smtClean="0"/>
              <a:t>is lost in the process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69" y="3645024"/>
            <a:ext cx="6653193" cy="30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13" y="147443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0" y="3184092"/>
            <a:ext cx="5524674" cy="36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23-5 Transport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641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evaporates from the leaves sucking water up from the roots</a:t>
            </a:r>
          </a:p>
          <a:p>
            <a:pPr marL="0" indent="0">
              <a:buNone/>
            </a:pPr>
            <a:r>
              <a:rPr lang="en-US" dirty="0" smtClean="0"/>
              <a:t>Guard cells close to try and save water</a:t>
            </a:r>
            <a:endParaRPr lang="en-US" dirty="0"/>
          </a:p>
        </p:txBody>
      </p:sp>
      <p:pic>
        <p:nvPicPr>
          <p:cNvPr id="5124" name="Picture 4" descr="http://moodle.clsd.k12.pa.us/district_videos/Biology/ebook/products/0-13-115540-7/sb4312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50" y="3429000"/>
            <a:ext cx="5024250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"/>
          <a:stretch/>
        </p:blipFill>
        <p:spPr bwMode="auto">
          <a:xfrm>
            <a:off x="0" y="4283855"/>
            <a:ext cx="4427984" cy="25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585577"/>
            <a:ext cx="5364088" cy="62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en-US" dirty="0" smtClean="0"/>
              <a:t>23-5 Transport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 </a:t>
            </a:r>
            <a:r>
              <a:rPr lang="en-US" u="sng" dirty="0"/>
              <a:t>XYLEM</a:t>
            </a:r>
            <a:r>
              <a:rPr lang="en-US" dirty="0"/>
              <a:t>--carry water and materials up</a:t>
            </a:r>
            <a:br>
              <a:rPr lang="en-US" dirty="0"/>
            </a:br>
            <a:r>
              <a:rPr lang="en-US" dirty="0"/>
              <a:t>2) </a:t>
            </a:r>
            <a:r>
              <a:rPr lang="en-US" u="sng" dirty="0"/>
              <a:t>PHLOEM</a:t>
            </a:r>
            <a:r>
              <a:rPr lang="en-US" dirty="0"/>
              <a:t>--carry food down</a:t>
            </a:r>
          </a:p>
        </p:txBody>
      </p:sp>
    </p:spTree>
    <p:extLst>
      <p:ext uri="{BB962C8B-B14F-4D97-AF65-F5344CB8AC3E}">
        <p14:creationId xmlns:p14="http://schemas.microsoft.com/office/powerpoint/2010/main" val="19090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Three of the principal organs of seed plants are roots, stems, and leaves. </a:t>
            </a:r>
            <a:endParaRPr lang="en-US" dirty="0" smtClean="0"/>
          </a:p>
          <a:p>
            <a:r>
              <a:rPr lang="en-US" dirty="0" smtClean="0"/>
              <a:t>Plants </a:t>
            </a:r>
            <a:r>
              <a:rPr lang="en-US" dirty="0"/>
              <a:t>consist of three tissue systems: dermal tissue, </a:t>
            </a:r>
            <a:r>
              <a:rPr lang="en-US" dirty="0" smtClean="0"/>
              <a:t>vasc</a:t>
            </a:r>
            <a:r>
              <a:rPr lang="en-US" dirty="0"/>
              <a:t>ular tissue, and ground tissue. </a:t>
            </a:r>
            <a:endParaRPr lang="en-PH" dirty="0"/>
          </a:p>
          <a:p>
            <a:r>
              <a:rPr lang="en-US" dirty="0" smtClean="0"/>
              <a:t>The </a:t>
            </a:r>
            <a:r>
              <a:rPr lang="en-US" dirty="0"/>
              <a:t>two main types of roots are taproots, found mainly in dicots, and fibrous roots, found mainly in monocots. </a:t>
            </a:r>
          </a:p>
          <a:p>
            <a:r>
              <a:rPr lang="en-US" dirty="0" smtClean="0"/>
              <a:t>A </a:t>
            </a:r>
            <a:r>
              <a:rPr lang="en-US" dirty="0"/>
              <a:t>mature root has an outside layer of epidermal cells and a central cylinder of vascular tissue </a:t>
            </a:r>
            <a:endParaRPr lang="en-US" dirty="0" smtClean="0"/>
          </a:p>
          <a:p>
            <a:r>
              <a:rPr lang="en-US" dirty="0" smtClean="0"/>
              <a:t>Roots </a:t>
            </a:r>
            <a:r>
              <a:rPr lang="en-US" dirty="0"/>
              <a:t>anchor a plant in the ground and absorb water and dissolved nutrients from the soil. </a:t>
            </a:r>
            <a:endParaRPr lang="en-US" dirty="0" smtClean="0"/>
          </a:p>
          <a:p>
            <a:r>
              <a:rPr lang="en-US" dirty="0"/>
              <a:t>Stems have three important functions: They produce leaves, branches, and flowers; they hold leaves up in the sunlight; and they transport various substances between roots and leaves. </a:t>
            </a:r>
          </a:p>
          <a:p>
            <a:r>
              <a:rPr lang="en-US" dirty="0" smtClean="0"/>
              <a:t>In </a:t>
            </a:r>
            <a:r>
              <a:rPr lang="en-US" dirty="0"/>
              <a:t>monocots, vascular bundles are scattered throughout the stem. In dicots </a:t>
            </a:r>
            <a:r>
              <a:rPr lang="en-US" dirty="0" smtClean="0"/>
              <a:t>vascular </a:t>
            </a:r>
            <a:r>
              <a:rPr lang="en-US" dirty="0"/>
              <a:t>bundles are arranged in a cylinder</a:t>
            </a:r>
            <a:r>
              <a:rPr lang="en-US" dirty="0" smtClean="0"/>
              <a:t>.</a:t>
            </a:r>
          </a:p>
          <a:p>
            <a:r>
              <a:rPr lang="en-US" dirty="0"/>
              <a:t>The structure of a leaf is optimized for absorbing light and carrying out photosynthesis. </a:t>
            </a:r>
          </a:p>
          <a:p>
            <a:r>
              <a:rPr lang="en-US" dirty="0" smtClean="0"/>
              <a:t>Plants </a:t>
            </a:r>
            <a:r>
              <a:rPr lang="en-US" dirty="0"/>
              <a:t>keep their stomata open just enough to allow photosynthesis to take place but not so much that they lose an excessive amount of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Water moves </a:t>
            </a:r>
            <a:r>
              <a:rPr lang="en-US" dirty="0"/>
              <a:t>through the xylem </a:t>
            </a:r>
            <a:r>
              <a:rPr lang="en-US" dirty="0" smtClean="0"/>
              <a:t>tissue</a:t>
            </a:r>
          </a:p>
          <a:p>
            <a:r>
              <a:rPr lang="en-US" dirty="0"/>
              <a:t>phloem is able to move nutrients in either direction to meet the nutritional needs of the </a:t>
            </a:r>
            <a:r>
              <a:rPr lang="en-US" dirty="0" smtClean="0"/>
              <a:t>plant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646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PH" dirty="0" smtClean="0"/>
              <a:t>Vocabulary</a:t>
            </a:r>
          </a:p>
          <a:p>
            <a:r>
              <a:rPr lang="en-US" dirty="0" smtClean="0"/>
              <a:t>Dermal tissue, vascular tissue, ground tissue</a:t>
            </a:r>
          </a:p>
          <a:p>
            <a:r>
              <a:rPr lang="en-US" dirty="0" smtClean="0"/>
              <a:t>Monocot, dicot, xylem, phloem, vascular bundle</a:t>
            </a:r>
            <a:endParaRPr lang="en-PH" dirty="0" smtClean="0"/>
          </a:p>
          <a:p>
            <a:r>
              <a:rPr lang="en-PH" dirty="0" smtClean="0"/>
              <a:t>taproot</a:t>
            </a:r>
            <a:r>
              <a:rPr lang="en-PH" dirty="0"/>
              <a:t>, fibrous root, root hair, root cap, vascular cylinder</a:t>
            </a:r>
            <a:r>
              <a:rPr lang="en-PH" dirty="0" smtClean="0"/>
              <a:t>,</a:t>
            </a:r>
          </a:p>
          <a:p>
            <a:r>
              <a:rPr lang="en-PH" dirty="0"/>
              <a:t>node, bud, internode</a:t>
            </a:r>
            <a:r>
              <a:rPr lang="en-PH" dirty="0" smtClean="0"/>
              <a:t>, vascular </a:t>
            </a:r>
            <a:r>
              <a:rPr lang="en-PH" dirty="0"/>
              <a:t>bundle, primary growth, secondary growth, </a:t>
            </a:r>
            <a:r>
              <a:rPr lang="en-PH" dirty="0" smtClean="0"/>
              <a:t>heartwood, </a:t>
            </a:r>
            <a:r>
              <a:rPr lang="en-PH" dirty="0"/>
              <a:t>bark</a:t>
            </a:r>
            <a:r>
              <a:rPr lang="en-PH" dirty="0" smtClean="0"/>
              <a:t>,</a:t>
            </a:r>
          </a:p>
          <a:p>
            <a:r>
              <a:rPr lang="en-US" dirty="0"/>
              <a:t>e</a:t>
            </a:r>
            <a:r>
              <a:rPr lang="en-US" dirty="0" smtClean="0"/>
              <a:t>pidermis, cuticle, </a:t>
            </a:r>
            <a:r>
              <a:rPr lang="en-PH" dirty="0" smtClean="0"/>
              <a:t>blade</a:t>
            </a:r>
            <a:r>
              <a:rPr lang="en-PH" dirty="0"/>
              <a:t>, </a:t>
            </a:r>
            <a:r>
              <a:rPr lang="en-PH" dirty="0" smtClean="0"/>
              <a:t>palisade </a:t>
            </a:r>
            <a:r>
              <a:rPr lang="en-PH" dirty="0"/>
              <a:t>mesophyll, spongy mesophyll, stoma, guard cell</a:t>
            </a:r>
            <a:r>
              <a:rPr lang="en-PH" dirty="0" smtClean="0"/>
              <a:t>,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878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323" r="1085" b="91421"/>
          <a:stretch/>
        </p:blipFill>
        <p:spPr bwMode="auto">
          <a:xfrm>
            <a:off x="5721927" y="1080656"/>
            <a:ext cx="3422073" cy="4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r>
              <a:rPr lang="en-AU" dirty="0" smtClean="0"/>
              <a:t>Dermal tissue</a:t>
            </a:r>
          </a:p>
          <a:p>
            <a:pPr lvl="1"/>
            <a:r>
              <a:rPr lang="en-AU" dirty="0" smtClean="0"/>
              <a:t>Plant’s skin</a:t>
            </a:r>
          </a:p>
          <a:p>
            <a:pPr lvl="1"/>
            <a:r>
              <a:rPr lang="en-AU" dirty="0" smtClean="0"/>
              <a:t>Outer surface</a:t>
            </a:r>
          </a:p>
          <a:p>
            <a:pPr lvl="1"/>
            <a:r>
              <a:rPr lang="en-AU" dirty="0" smtClean="0"/>
              <a:t>Thick waxy coating</a:t>
            </a:r>
          </a:p>
          <a:p>
            <a:pPr lvl="1"/>
            <a:r>
              <a:rPr lang="en-AU" dirty="0" smtClean="0"/>
              <a:t>Protect plant</a:t>
            </a:r>
          </a:p>
          <a:p>
            <a:pPr lvl="1"/>
            <a:r>
              <a:rPr lang="en-AU" dirty="0" smtClean="0"/>
              <a:t>Includes root hairs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dirty="0" smtClean="0"/>
              <a:t>guard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7327" r="18386"/>
          <a:stretch/>
        </p:blipFill>
        <p:spPr bwMode="auto">
          <a:xfrm>
            <a:off x="4644009" y="1456324"/>
            <a:ext cx="4499992" cy="5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323" r="1085" b="91421"/>
          <a:stretch/>
        </p:blipFill>
        <p:spPr bwMode="auto">
          <a:xfrm>
            <a:off x="5721927" y="1080656"/>
            <a:ext cx="3422073" cy="4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pPr marL="0" indent="0">
              <a:buNone/>
            </a:pPr>
            <a:r>
              <a:rPr lang="en-AU" dirty="0" smtClean="0"/>
              <a:t>Vascular tissue</a:t>
            </a:r>
          </a:p>
          <a:p>
            <a:r>
              <a:rPr lang="en-AU" dirty="0" smtClean="0"/>
              <a:t>Plant’s bloodstream</a:t>
            </a:r>
          </a:p>
          <a:p>
            <a:r>
              <a:rPr lang="en-AU" dirty="0" smtClean="0"/>
              <a:t>Transport system</a:t>
            </a:r>
          </a:p>
          <a:p>
            <a:pPr lvl="1"/>
            <a:r>
              <a:rPr lang="en-AU" dirty="0" smtClean="0"/>
              <a:t>Xylem</a:t>
            </a:r>
          </a:p>
          <a:p>
            <a:pPr lvl="2"/>
            <a:r>
              <a:rPr lang="en-AU" dirty="0" smtClean="0"/>
              <a:t>Transport water</a:t>
            </a:r>
          </a:p>
          <a:p>
            <a:pPr lvl="1"/>
            <a:r>
              <a:rPr lang="en-AU" dirty="0" smtClean="0"/>
              <a:t>Phloem</a:t>
            </a:r>
          </a:p>
          <a:p>
            <a:pPr lvl="2"/>
            <a:r>
              <a:rPr lang="en-AU" dirty="0" smtClean="0"/>
              <a:t>Transport  sugars and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AU" dirty="0" smtClean="0"/>
              <a:t>minerals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7327" r="18386"/>
          <a:stretch/>
        </p:blipFill>
        <p:spPr bwMode="auto">
          <a:xfrm>
            <a:off x="4644009" y="1456324"/>
            <a:ext cx="4499992" cy="5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rt201.tamu.edu/lectsupl/print/P13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27" y="2132856"/>
            <a:ext cx="549222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pPr marL="0" indent="0">
              <a:buNone/>
            </a:pPr>
            <a:r>
              <a:rPr lang="en-AU" dirty="0" smtClean="0"/>
              <a:t>Vascular tissue</a:t>
            </a:r>
          </a:p>
          <a:p>
            <a:r>
              <a:rPr lang="en-AU" dirty="0" smtClean="0"/>
              <a:t>Plant’s bloodstream</a:t>
            </a:r>
          </a:p>
          <a:p>
            <a:r>
              <a:rPr lang="en-AU" dirty="0" smtClean="0"/>
              <a:t>Transport system</a:t>
            </a:r>
          </a:p>
          <a:p>
            <a:pPr lvl="1"/>
            <a:r>
              <a:rPr lang="en-AU" dirty="0" smtClean="0"/>
              <a:t>Xylem</a:t>
            </a:r>
          </a:p>
          <a:p>
            <a:pPr lvl="2"/>
            <a:r>
              <a:rPr lang="en-AU" dirty="0" smtClean="0"/>
              <a:t>Transport water</a:t>
            </a:r>
          </a:p>
          <a:p>
            <a:pPr lvl="1"/>
            <a:r>
              <a:rPr lang="en-AU" dirty="0" smtClean="0"/>
              <a:t>Phloem</a:t>
            </a:r>
          </a:p>
          <a:p>
            <a:pPr lvl="2"/>
            <a:r>
              <a:rPr lang="en-AU" dirty="0" smtClean="0"/>
              <a:t>Transport  sugars and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AU" dirty="0" smtClean="0"/>
              <a:t>minerals</a:t>
            </a:r>
          </a:p>
        </p:txBody>
      </p:sp>
    </p:spTree>
    <p:extLst>
      <p:ext uri="{BB962C8B-B14F-4D97-AF65-F5344CB8AC3E}">
        <p14:creationId xmlns:p14="http://schemas.microsoft.com/office/powerpoint/2010/main" val="41022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pPr marL="0" indent="0">
              <a:buNone/>
            </a:pPr>
            <a:r>
              <a:rPr lang="en-AU" dirty="0" smtClean="0"/>
              <a:t>Vascular tissue</a:t>
            </a:r>
          </a:p>
          <a:p>
            <a:r>
              <a:rPr lang="en-AU" dirty="0" smtClean="0"/>
              <a:t>Plant’s bloodstream</a:t>
            </a:r>
          </a:p>
          <a:p>
            <a:r>
              <a:rPr lang="en-AU" dirty="0" smtClean="0"/>
              <a:t>Transport system</a:t>
            </a:r>
          </a:p>
          <a:p>
            <a:pPr lvl="1"/>
            <a:r>
              <a:rPr lang="en-AU" dirty="0" smtClean="0"/>
              <a:t>Xylem</a:t>
            </a:r>
          </a:p>
          <a:p>
            <a:pPr lvl="2"/>
            <a:r>
              <a:rPr lang="en-AU" dirty="0" smtClean="0"/>
              <a:t>Transport water</a:t>
            </a:r>
          </a:p>
          <a:p>
            <a:pPr lvl="1"/>
            <a:r>
              <a:rPr lang="en-AU" dirty="0" smtClean="0"/>
              <a:t>Phloem</a:t>
            </a:r>
          </a:p>
          <a:p>
            <a:pPr lvl="2"/>
            <a:r>
              <a:rPr lang="en-AU" dirty="0" smtClean="0"/>
              <a:t>Transport  sugars and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AU" dirty="0" smtClean="0"/>
              <a:t>minerals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0897" y="2520292"/>
            <a:ext cx="5537199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691680" y="2996952"/>
            <a:ext cx="5328592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1720" y="3501008"/>
            <a:ext cx="4824536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55776" y="2441023"/>
            <a:ext cx="3168352" cy="921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5868144" y="1972971"/>
            <a:ext cx="288032" cy="93610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323" r="1085" b="91421"/>
          <a:stretch/>
        </p:blipFill>
        <p:spPr bwMode="auto">
          <a:xfrm>
            <a:off x="5721927" y="1080656"/>
            <a:ext cx="3422073" cy="4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23-1 Specialized Tissues in 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Plant tissue</a:t>
            </a:r>
          </a:p>
          <a:p>
            <a:pPr marL="0" indent="0">
              <a:buNone/>
            </a:pPr>
            <a:r>
              <a:rPr lang="en-AU" dirty="0" smtClean="0"/>
              <a:t>Ground Tissue</a:t>
            </a:r>
          </a:p>
          <a:p>
            <a:r>
              <a:rPr lang="en-AU" dirty="0" smtClean="0"/>
              <a:t>Structure and support</a:t>
            </a:r>
          </a:p>
          <a:p>
            <a:pPr lvl="1"/>
            <a:r>
              <a:rPr lang="en-AU" dirty="0" smtClean="0"/>
              <a:t>In leaves contain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dirty="0"/>
              <a:t>c</a:t>
            </a:r>
            <a:r>
              <a:rPr lang="en-AU" dirty="0" smtClean="0"/>
              <a:t>hloroplasts</a:t>
            </a:r>
          </a:p>
          <a:p>
            <a:pPr lvl="2"/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7327" r="18386"/>
          <a:stretch/>
        </p:blipFill>
        <p:spPr bwMode="auto">
          <a:xfrm>
            <a:off x="4644009" y="1456324"/>
            <a:ext cx="4499992" cy="5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23-2 Roots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AU" dirty="0" smtClean="0"/>
              <a:t>Type</a:t>
            </a:r>
          </a:p>
          <a:p>
            <a:r>
              <a:rPr lang="en-AU" dirty="0" smtClean="0"/>
              <a:t>Structure</a:t>
            </a:r>
          </a:p>
          <a:p>
            <a:r>
              <a:rPr lang="en-AU" dirty="0" smtClean="0"/>
              <a:t>function</a:t>
            </a:r>
            <a:endParaRPr lang="en-AU" dirty="0"/>
          </a:p>
        </p:txBody>
      </p:sp>
      <p:pic>
        <p:nvPicPr>
          <p:cNvPr id="1026" name="Picture 2" descr="http://www.mhhe.com/biosci/esp/2001_gbio/folder_structure/pl/m2/s4/assets/images/plm2s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981"/>
            <a:ext cx="6480720" cy="40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652</Words>
  <Application>Microsoft Office PowerPoint</Application>
  <PresentationFormat>On-screen Show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23</vt:lpstr>
      <vt:lpstr>23-1 Specialized Tissues in Plants</vt:lpstr>
      <vt:lpstr>23-1 Specialized Tissues in Plants</vt:lpstr>
      <vt:lpstr>23-1 Specialized Tissues in Plants</vt:lpstr>
      <vt:lpstr>23-1 Specialized Tissues in Plants</vt:lpstr>
      <vt:lpstr>23-1 Specialized Tissues in Plants</vt:lpstr>
      <vt:lpstr>23-1 Specialized Tissues in Plants</vt:lpstr>
      <vt:lpstr>23-1 Specialized Tissues in Plants</vt:lpstr>
      <vt:lpstr>23-2 Roots</vt:lpstr>
      <vt:lpstr>23-2 Roots</vt:lpstr>
      <vt:lpstr>PowerPoint Presentation</vt:lpstr>
      <vt:lpstr>23-2 Roots</vt:lpstr>
      <vt:lpstr>23-2 Roots</vt:lpstr>
      <vt:lpstr>23-2 Roots</vt:lpstr>
      <vt:lpstr>Text book</vt:lpstr>
      <vt:lpstr>23-3 stems</vt:lpstr>
      <vt:lpstr>23-3 stems</vt:lpstr>
      <vt:lpstr>23-3 stems</vt:lpstr>
      <vt:lpstr>23-3 stems</vt:lpstr>
      <vt:lpstr>23-3 stems</vt:lpstr>
      <vt:lpstr>23-3 stems</vt:lpstr>
      <vt:lpstr>2-3 stems</vt:lpstr>
      <vt:lpstr>PowerPoint Presentation</vt:lpstr>
      <vt:lpstr>23-3 stems</vt:lpstr>
      <vt:lpstr>23-4 Leaves</vt:lpstr>
      <vt:lpstr>23-4 Leaf</vt:lpstr>
      <vt:lpstr>23-4 Leaf</vt:lpstr>
      <vt:lpstr>23-4 Leaf</vt:lpstr>
      <vt:lpstr>23-4 Leaf</vt:lpstr>
      <vt:lpstr>23-4 Leaf</vt:lpstr>
      <vt:lpstr>23-4 Leaf</vt:lpstr>
      <vt:lpstr>23-4 Leaf</vt:lpstr>
      <vt:lpstr>23-5 Transport in Plants</vt:lpstr>
      <vt:lpstr>23-5 Transport in Plants</vt:lpstr>
      <vt:lpstr>Review</vt:lpstr>
      <vt:lpstr>Review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Fiona</dc:creator>
  <cp:lastModifiedBy>Fiona Krogh</cp:lastModifiedBy>
  <cp:revision>29</cp:revision>
  <dcterms:created xsi:type="dcterms:W3CDTF">2016-01-30T14:00:58Z</dcterms:created>
  <dcterms:modified xsi:type="dcterms:W3CDTF">2016-02-17T10:08:56Z</dcterms:modified>
</cp:coreProperties>
</file>