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56" r:id="rId2"/>
    <p:sldId id="265" r:id="rId3"/>
    <p:sldId id="301" r:id="rId4"/>
    <p:sldId id="295" r:id="rId5"/>
    <p:sldId id="300" r:id="rId6"/>
    <p:sldId id="296" r:id="rId7"/>
    <p:sldId id="297" r:id="rId8"/>
    <p:sldId id="302" r:id="rId9"/>
    <p:sldId id="303" r:id="rId10"/>
    <p:sldId id="304" r:id="rId11"/>
    <p:sldId id="299" r:id="rId12"/>
    <p:sldId id="266" r:id="rId13"/>
    <p:sldId id="305" r:id="rId14"/>
    <p:sldId id="306" r:id="rId15"/>
    <p:sldId id="309" r:id="rId16"/>
    <p:sldId id="308" r:id="rId17"/>
    <p:sldId id="269" r:id="rId18"/>
    <p:sldId id="270" r:id="rId19"/>
    <p:sldId id="310" r:id="rId20"/>
    <p:sldId id="311" r:id="rId21"/>
    <p:sldId id="312" r:id="rId22"/>
    <p:sldId id="271" r:id="rId23"/>
    <p:sldId id="319" r:id="rId24"/>
    <p:sldId id="313" r:id="rId25"/>
    <p:sldId id="314" r:id="rId26"/>
    <p:sldId id="315" r:id="rId27"/>
    <p:sldId id="316" r:id="rId28"/>
    <p:sldId id="317" r:id="rId29"/>
    <p:sldId id="318" r:id="rId30"/>
    <p:sldId id="262" r:id="rId31"/>
    <p:sldId id="273" r:id="rId32"/>
    <p:sldId id="294" r:id="rId33"/>
    <p:sldId id="274" r:id="rId34"/>
    <p:sldId id="283" r:id="rId35"/>
    <p:sldId id="284" r:id="rId36"/>
    <p:sldId id="285" r:id="rId37"/>
    <p:sldId id="288" r:id="rId38"/>
    <p:sldId id="289" r:id="rId39"/>
    <p:sldId id="292" r:id="rId40"/>
    <p:sldId id="293" r:id="rId41"/>
    <p:sldId id="291" r:id="rId42"/>
    <p:sldId id="290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FF9900"/>
    <a:srgbClr val="003399"/>
    <a:srgbClr val="FFFFCC"/>
    <a:srgbClr val="CC0000"/>
    <a:srgbClr val="0E3192"/>
    <a:srgbClr val="003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516" y="-66"/>
      </p:cViewPr>
      <p:guideLst>
        <p:guide orient="horz" pos="1952"/>
        <p:guide orient="horz" pos="864"/>
        <p:guide orient="horz" pos="144"/>
        <p:guide orient="horz" pos="240"/>
        <p:guide orient="horz" pos="3796"/>
        <p:guide pos="4320"/>
        <p:guide pos="4416"/>
        <p:guide pos="144"/>
        <p:guide pos="336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15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C2694D8-786C-4455-9C2E-EAE660812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405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D9D15-DE1C-497F-B219-575384F2A70E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D9D15-DE1C-497F-B219-575384F2A70E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D9D15-DE1C-497F-B219-575384F2A70E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D9D15-DE1C-497F-B219-575384F2A70E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D9D15-DE1C-497F-B219-575384F2A70E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D9D15-DE1C-497F-B219-575384F2A70E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371600"/>
            <a:ext cx="6856413" cy="1524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4825" y="1370013"/>
            <a:ext cx="2286000" cy="5484812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70000"/>
              </a:lnSpc>
              <a:spcBef>
                <a:spcPct val="20000"/>
              </a:spcBef>
            </a:pPr>
            <a:r>
              <a:rPr lang="en-US" altLang="en-US" sz="1600">
                <a:solidFill>
                  <a:srgbClr val="CC0000"/>
                </a:solidFill>
              </a:rPr>
              <a:t> VOCABULARY</a:t>
            </a: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6854825" y="1371600"/>
            <a:ext cx="2286000" cy="152400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1053" name="Picture 29" descr="scippt-banner.jpg                                              0000040BSUKANICH Vol 3                 BB25C052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50350" cy="1373188"/>
          </a:xfrm>
          <a:prstGeom prst="rect">
            <a:avLst/>
          </a:prstGeom>
          <a:noFill/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71600" y="338138"/>
            <a:ext cx="2225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CC66"/>
                </a:solidFill>
              </a:rPr>
              <a:t>KEY CONCEPT</a:t>
            </a:r>
            <a:endParaRPr lang="en-US" altLang="en-US" sz="1800" b="0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273050" y="273050"/>
            <a:ext cx="914400" cy="914400"/>
          </a:xfrm>
          <a:prstGeom prst="ellipse">
            <a:avLst/>
          </a:prstGeom>
          <a:solidFill>
            <a:srgbClr val="59B224"/>
          </a:solidFill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47" name="AutoShape 2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162800" y="231775"/>
            <a:ext cx="1773238" cy="30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lIns="0" tIns="27432" rIns="0" bIns="0" anchor="ctr"/>
          <a:lstStyle/>
          <a:p>
            <a:pPr algn="ctr"/>
            <a:r>
              <a:rPr lang="en-US" altLang="en-US" sz="1600">
                <a:solidFill>
                  <a:srgbClr val="003399"/>
                </a:solidFill>
              </a:rPr>
              <a:t>CHAPTER HOME</a:t>
            </a:r>
            <a:endParaRPr lang="en-US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START%20ML%20Science.pps#-1,16,PowerPoint Presentation" TargetMode="External"/><Relationship Id="rId3" Type="http://schemas.openxmlformats.org/officeDocument/2006/relationships/slide" Target="slide2.xml"/><Relationship Id="rId7" Type="http://schemas.openxmlformats.org/officeDocument/2006/relationships/hyperlink" Target="#-1,16,PowerPoint Presentatio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0.xml"/><Relationship Id="rId10" Type="http://schemas.openxmlformats.org/officeDocument/2006/relationships/image" Target="../media/image2.png"/><Relationship Id="rId4" Type="http://schemas.openxmlformats.org/officeDocument/2006/relationships/slide" Target="slide17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7.xml"/><Relationship Id="rId7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slide" Target="slide35.xml"/><Relationship Id="rId9" Type="http://schemas.openxmlformats.org/officeDocument/2006/relationships/slide" Target="slide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4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35.xml"/><Relationship Id="rId7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11" Type="http://schemas.openxmlformats.org/officeDocument/2006/relationships/hyperlink" Target="https://www.youtube.com/watch?v=BUREX8aFbMs" TargetMode="External"/><Relationship Id="rId5" Type="http://schemas.openxmlformats.org/officeDocument/2006/relationships/slide" Target="slide18.xml"/><Relationship Id="rId10" Type="http://schemas.openxmlformats.org/officeDocument/2006/relationships/slide" Target="slide34.xml"/><Relationship Id="rId4" Type="http://schemas.openxmlformats.org/officeDocument/2006/relationships/slide" Target="slide1.xml"/><Relationship Id="rId9" Type="http://schemas.openxmlformats.org/officeDocument/2006/relationships/hyperlink" Target="../Animations/cem05_pg75_volcano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5.xml"/><Relationship Id="rId7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hyperlink" Target="https://www.youtube.com/watch?v=Cvjwt9nnwXY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5.xml"/><Relationship Id="rId7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.xml"/><Relationship Id="rId9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5.xml"/><Relationship Id="rId7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.xml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2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slide" Target="slide35.xml"/><Relationship Id="rId9" Type="http://schemas.openxmlformats.org/officeDocument/2006/relationships/slide" Target="slide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5.xml"/><Relationship Id="rId7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.xml"/><Relationship Id="rId9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2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slide" Target="slide35.xml"/><Relationship Id="rId9" Type="http://schemas.openxmlformats.org/officeDocument/2006/relationships/slide" Target="slide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5.xml"/><Relationship Id="rId7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.xml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34.xml"/><Relationship Id="rId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slide" Target="slide36.xml"/><Relationship Id="rId7" Type="http://schemas.openxmlformats.org/officeDocument/2006/relationships/image" Target="../media/image27.wmf"/><Relationship Id="rId12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1.xml"/><Relationship Id="rId11" Type="http://schemas.openxmlformats.org/officeDocument/2006/relationships/hyperlink" Target="http://www.classzone.com/redirect_science/cem05_pg88_es0905.html" TargetMode="External"/><Relationship Id="rId5" Type="http://schemas.openxmlformats.org/officeDocument/2006/relationships/slide" Target="slide33.xml"/><Relationship Id="rId10" Type="http://schemas.openxmlformats.org/officeDocument/2006/relationships/image" Target="../media/image19.png"/><Relationship Id="rId4" Type="http://schemas.openxmlformats.org/officeDocument/2006/relationships/slide" Target="slide1.xml"/><Relationship Id="rId9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3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1.xml"/><Relationship Id="rId5" Type="http://schemas.openxmlformats.org/officeDocument/2006/relationships/slide" Target="slide33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0.xml"/><Relationship Id="rId3" Type="http://schemas.openxmlformats.org/officeDocument/2006/relationships/slide" Target="slide1.xml"/><Relationship Id="rId7" Type="http://schemas.openxmlformats.org/officeDocument/2006/relationships/hyperlink" Target="http://www.classzone.com/redirect_science/cem05_pg88_es0905.html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../Animations/cem05_pg75_volcano.html" TargetMode="External"/><Relationship Id="rId11" Type="http://schemas.openxmlformats.org/officeDocument/2006/relationships/slide" Target="slide39.xml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33.png"/><Relationship Id="rId9" Type="http://schemas.openxmlformats.org/officeDocument/2006/relationships/image" Target="../media/image34.jpeg"/><Relationship Id="rId1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hyperlink" Target="http://www.classzone.com/redirect_science/cem05_pg90_eruptions.html" TargetMode="External"/><Relationship Id="rId18" Type="http://schemas.openxmlformats.org/officeDocument/2006/relationships/image" Target="../media/image33.png"/><Relationship Id="rId3" Type="http://schemas.openxmlformats.org/officeDocument/2006/relationships/slide" Target="slide2.xml"/><Relationship Id="rId21" Type="http://schemas.openxmlformats.org/officeDocument/2006/relationships/hyperlink" Target="../Animation%20List.html" TargetMode="External"/><Relationship Id="rId7" Type="http://schemas.openxmlformats.org/officeDocument/2006/relationships/image" Target="../media/image39.wmf"/><Relationship Id="rId12" Type="http://schemas.openxmlformats.org/officeDocument/2006/relationships/hyperlink" Target="http://www.classzone.com/redirect_science/cem05_pg85_mean.html" TargetMode="External"/><Relationship Id="rId17" Type="http://schemas.openxmlformats.org/officeDocument/2006/relationships/image" Target="../media/image42.pn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20" Type="http://schemas.openxmlformats.org/officeDocument/2006/relationships/hyperlink" Target="../Review%20Game/rg_E_8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11" Type="http://schemas.openxmlformats.org/officeDocument/2006/relationships/hyperlink" Target="http://www.classzone.com/redirect_science/content_review.html" TargetMode="External"/><Relationship Id="rId5" Type="http://schemas.openxmlformats.org/officeDocument/2006/relationships/image" Target="../media/image37.wmf"/><Relationship Id="rId15" Type="http://schemas.openxmlformats.org/officeDocument/2006/relationships/slide" Target="slide1.xml"/><Relationship Id="rId10" Type="http://schemas.openxmlformats.org/officeDocument/2006/relationships/hyperlink" Target="http://www.classzone.com/redirect_science/audio_05_earth_ch08.html" TargetMode="External"/><Relationship Id="rId19" Type="http://schemas.openxmlformats.org/officeDocument/2006/relationships/slide" Target="slide37.xml"/><Relationship Id="rId4" Type="http://schemas.openxmlformats.org/officeDocument/2006/relationships/image" Target="../media/image36.wmf"/><Relationship Id="rId9" Type="http://schemas.openxmlformats.org/officeDocument/2006/relationships/image" Target="../media/image19.png"/><Relationship Id="rId14" Type="http://schemas.openxmlformats.org/officeDocument/2006/relationships/hyperlink" Target="http://www.classzone.com/redirect_science/testprac_earth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4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34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34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0" y="1370013"/>
            <a:ext cx="9140825" cy="54848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pic>
        <p:nvPicPr>
          <p:cNvPr id="2131" name="Picture 83" descr="scippt-banner.jpg                                              0000040BSUKANICH Vol 3                 BB25C052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1373188"/>
          </a:xfrm>
          <a:prstGeom prst="rect">
            <a:avLst/>
          </a:prstGeom>
          <a:noFill/>
        </p:spPr>
      </p:pic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479550" y="533400"/>
            <a:ext cx="7048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Mountains and Volcanoes</a:t>
            </a:r>
            <a:endParaRPr lang="en-US" altLang="en-US" sz="4400" b="0" dirty="0"/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533400" y="109538"/>
            <a:ext cx="919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FFCC00"/>
                </a:solidFill>
              </a:rPr>
              <a:t>CHAPTER</a:t>
            </a:r>
            <a:endParaRPr lang="en-US" altLang="en-US" sz="1200" b="0" dirty="0">
              <a:solidFill>
                <a:srgbClr val="FFCC00"/>
              </a:solidFill>
            </a:endParaRPr>
          </a:p>
        </p:txBody>
      </p:sp>
      <p:grpSp>
        <p:nvGrpSpPr>
          <p:cNvPr id="2140" name="Group 92"/>
          <p:cNvGrpSpPr>
            <a:grpSpLocks/>
          </p:cNvGrpSpPr>
          <p:nvPr/>
        </p:nvGrpSpPr>
        <p:grpSpPr bwMode="auto">
          <a:xfrm>
            <a:off x="457200" y="2132013"/>
            <a:ext cx="8256588" cy="3963987"/>
            <a:chOff x="288" y="1343"/>
            <a:chExt cx="5201" cy="2497"/>
          </a:xfrm>
        </p:grpSpPr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288" y="3744"/>
              <a:ext cx="5171" cy="96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 b="0" dirty="0"/>
            </a:p>
          </p:txBody>
        </p:sp>
        <p:sp>
          <p:nvSpPr>
            <p:cNvPr id="2142" name="AutoShape 94"/>
            <p:cNvSpPr>
              <a:spLocks noChangeArrowheads="1"/>
            </p:cNvSpPr>
            <p:nvPr/>
          </p:nvSpPr>
          <p:spPr bwMode="auto">
            <a:xfrm>
              <a:off x="306" y="1440"/>
              <a:ext cx="4751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143" name="Line 95"/>
            <p:cNvSpPr>
              <a:spLocks noChangeShapeType="1"/>
            </p:cNvSpPr>
            <p:nvPr/>
          </p:nvSpPr>
          <p:spPr bwMode="auto">
            <a:xfrm flipV="1">
              <a:off x="313" y="3506"/>
              <a:ext cx="5128" cy="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304" y="1918"/>
              <a:ext cx="5137" cy="1826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 sz="1600" dirty="0">
                <a:solidFill>
                  <a:srgbClr val="000099"/>
                </a:solidFill>
              </a:endParaRPr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5297" y="1822"/>
              <a:ext cx="192" cy="24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146" name="AutoShape 98"/>
            <p:cNvSpPr>
              <a:spLocks noChangeArrowheads="1"/>
            </p:cNvSpPr>
            <p:nvPr/>
          </p:nvSpPr>
          <p:spPr bwMode="auto">
            <a:xfrm>
              <a:off x="4721" y="1918"/>
              <a:ext cx="719" cy="18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4577" y="1934"/>
              <a:ext cx="624" cy="18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 sz="1600" dirty="0">
                <a:solidFill>
                  <a:srgbClr val="000099"/>
                </a:solidFill>
              </a:endParaRPr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4801" y="2014"/>
              <a:ext cx="624" cy="17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 sz="1600" dirty="0">
                <a:solidFill>
                  <a:srgbClr val="000099"/>
                </a:solidFill>
              </a:endParaRPr>
            </a:p>
          </p:txBody>
        </p:sp>
        <p:sp>
          <p:nvSpPr>
            <p:cNvPr id="2149" name="Line 101"/>
            <p:cNvSpPr>
              <a:spLocks noChangeShapeType="1"/>
            </p:cNvSpPr>
            <p:nvPr/>
          </p:nvSpPr>
          <p:spPr bwMode="auto">
            <a:xfrm>
              <a:off x="306" y="2974"/>
              <a:ext cx="5135" cy="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305" y="2446"/>
              <a:ext cx="5135" cy="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304" y="3502"/>
              <a:ext cx="5136" cy="242"/>
            </a:xfrm>
            <a:prstGeom prst="rect">
              <a:avLst/>
            </a:prstGeom>
            <a:solidFill>
              <a:srgbClr val="003399"/>
            </a:solidFill>
            <a:ln w="50800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152" name="AutoShape 104"/>
            <p:cNvSpPr>
              <a:spLocks noChangeArrowheads="1"/>
            </p:cNvSpPr>
            <p:nvPr/>
          </p:nvSpPr>
          <p:spPr bwMode="auto">
            <a:xfrm>
              <a:off x="521" y="1352"/>
              <a:ext cx="844" cy="16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AU" dirty="0"/>
            </a:p>
          </p:txBody>
        </p:sp>
        <p:grpSp>
          <p:nvGrpSpPr>
            <p:cNvPr id="2153" name="Group 105"/>
            <p:cNvGrpSpPr>
              <a:grpSpLocks/>
            </p:cNvGrpSpPr>
            <p:nvPr/>
          </p:nvGrpSpPr>
          <p:grpSpPr bwMode="auto">
            <a:xfrm>
              <a:off x="453" y="1352"/>
              <a:ext cx="912" cy="168"/>
              <a:chOff x="192" y="1056"/>
              <a:chExt cx="993" cy="168"/>
            </a:xfrm>
          </p:grpSpPr>
          <p:sp>
            <p:nvSpPr>
              <p:cNvPr id="2154" name="Oval 106"/>
              <p:cNvSpPr>
                <a:spLocks noChangeArrowheads="1"/>
              </p:cNvSpPr>
              <p:nvPr/>
            </p:nvSpPr>
            <p:spPr bwMode="auto">
              <a:xfrm>
                <a:off x="192" y="1056"/>
                <a:ext cx="166" cy="166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0" scaled="1"/>
              </a:gradFill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 dirty="0"/>
              </a:p>
            </p:txBody>
          </p:sp>
          <p:grpSp>
            <p:nvGrpSpPr>
              <p:cNvPr id="2155" name="Group 107"/>
              <p:cNvGrpSpPr>
                <a:grpSpLocks/>
              </p:cNvGrpSpPr>
              <p:nvPr/>
            </p:nvGrpSpPr>
            <p:grpSpPr bwMode="auto">
              <a:xfrm>
                <a:off x="192" y="1056"/>
                <a:ext cx="993" cy="168"/>
                <a:chOff x="159" y="1109"/>
                <a:chExt cx="993" cy="168"/>
              </a:xfrm>
            </p:grpSpPr>
            <p:sp>
              <p:nvSpPr>
                <p:cNvPr id="2156" name="AutoShape 108"/>
                <p:cNvSpPr>
                  <a:spLocks noChangeArrowheads="1"/>
                </p:cNvSpPr>
                <p:nvPr/>
              </p:nvSpPr>
              <p:spPr bwMode="auto">
                <a:xfrm>
                  <a:off x="231" y="1109"/>
                  <a:ext cx="921" cy="16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CC00"/>
                    </a:gs>
                    <a:gs pos="50000">
                      <a:schemeClr val="bg1"/>
                    </a:gs>
                    <a:gs pos="100000">
                      <a:srgbClr val="FFCC00"/>
                    </a:gs>
                  </a:gsLst>
                  <a:lin ang="0" scaled="1"/>
                </a:gradFill>
                <a:ln w="28575">
                  <a:solidFill>
                    <a:srgbClr val="00339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 dirty="0"/>
                </a:p>
              </p:txBody>
            </p:sp>
            <p:sp>
              <p:nvSpPr>
                <p:cNvPr id="2157" name="Oval 109"/>
                <p:cNvSpPr>
                  <a:spLocks noChangeArrowheads="1"/>
                </p:cNvSpPr>
                <p:nvPr/>
              </p:nvSpPr>
              <p:spPr bwMode="auto">
                <a:xfrm>
                  <a:off x="159" y="1109"/>
                  <a:ext cx="166" cy="1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50000">
                      <a:schemeClr val="bg1"/>
                    </a:gs>
                    <a:gs pos="100000">
                      <a:srgbClr val="FFCC00"/>
                    </a:gs>
                  </a:gsLst>
                  <a:lin ang="0" scaled="1"/>
                </a:gradFill>
                <a:ln w="28575">
                  <a:solidFill>
                    <a:srgbClr val="00339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 dirty="0"/>
                </a:p>
              </p:txBody>
            </p:sp>
          </p:grpSp>
        </p:grpSp>
        <p:sp>
          <p:nvSpPr>
            <p:cNvPr id="2158" name="AutoShape 110"/>
            <p:cNvSpPr>
              <a:spLocks noChangeArrowheads="1"/>
            </p:cNvSpPr>
            <p:nvPr/>
          </p:nvSpPr>
          <p:spPr bwMode="auto">
            <a:xfrm>
              <a:off x="525" y="1352"/>
              <a:ext cx="840" cy="16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159" name="Oval 111"/>
            <p:cNvSpPr>
              <a:spLocks noChangeArrowheads="1"/>
            </p:cNvSpPr>
            <p:nvPr/>
          </p:nvSpPr>
          <p:spPr bwMode="auto">
            <a:xfrm>
              <a:off x="453" y="1352"/>
              <a:ext cx="166" cy="166"/>
            </a:xfrm>
            <a:prstGeom prst="ellipse">
              <a:avLst/>
            </a:prstGeom>
            <a:solidFill>
              <a:srgbClr val="FFCC00"/>
            </a:soli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160" name="Text Box 112"/>
            <p:cNvSpPr txBox="1">
              <a:spLocks noChangeArrowheads="1"/>
            </p:cNvSpPr>
            <p:nvPr/>
          </p:nvSpPr>
          <p:spPr bwMode="auto">
            <a:xfrm>
              <a:off x="453" y="1343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BIG idea</a:t>
              </a:r>
              <a:endParaRPr lang="en-US" altLang="en-US" sz="1600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2161" name="Group 113"/>
          <p:cNvGrpSpPr>
            <a:grpSpLocks/>
          </p:cNvGrpSpPr>
          <p:nvPr/>
        </p:nvGrpSpPr>
        <p:grpSpPr bwMode="auto">
          <a:xfrm>
            <a:off x="865188" y="5600700"/>
            <a:ext cx="2330450" cy="304800"/>
            <a:chOff x="672" y="3576"/>
            <a:chExt cx="1468" cy="192"/>
          </a:xfrm>
        </p:grpSpPr>
        <p:sp>
          <p:nvSpPr>
            <p:cNvPr id="2162" name="Text Box 114"/>
            <p:cNvSpPr txBox="1">
              <a:spLocks noChangeArrowheads="1"/>
            </p:cNvSpPr>
            <p:nvPr/>
          </p:nvSpPr>
          <p:spPr bwMode="auto">
            <a:xfrm>
              <a:off x="960" y="3576"/>
              <a:ext cx="1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400" dirty="0">
                  <a:solidFill>
                    <a:schemeClr val="bg1"/>
                  </a:solidFill>
                </a:rPr>
                <a:t>CHAPTER OUTLINE</a:t>
              </a:r>
            </a:p>
          </p:txBody>
        </p:sp>
        <p:grpSp>
          <p:nvGrpSpPr>
            <p:cNvPr id="2163" name="Group 115"/>
            <p:cNvGrpSpPr>
              <a:grpSpLocks/>
            </p:cNvGrpSpPr>
            <p:nvPr/>
          </p:nvGrpSpPr>
          <p:grpSpPr bwMode="auto">
            <a:xfrm>
              <a:off x="672" y="3576"/>
              <a:ext cx="173" cy="173"/>
              <a:chOff x="5376" y="3928"/>
              <a:chExt cx="192" cy="192"/>
            </a:xfrm>
          </p:grpSpPr>
          <p:sp>
            <p:nvSpPr>
              <p:cNvPr id="2164" name="Oval 116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5376" y="392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en-US" altLang="en-US" sz="2800" b="0" dirty="0"/>
              </a:p>
            </p:txBody>
          </p:sp>
          <p:sp>
            <p:nvSpPr>
              <p:cNvPr id="2165" name="AutoShape 117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 rot="5400000">
                <a:off x="5440" y="3984"/>
                <a:ext cx="88" cy="88"/>
              </a:xfrm>
              <a:prstGeom prst="triangle">
                <a:avLst>
                  <a:gd name="adj" fmla="val 49301"/>
                </a:avLst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en-US" altLang="en-US" sz="2800" b="0" dirty="0"/>
              </a:p>
            </p:txBody>
          </p:sp>
        </p:grpSp>
      </p:grpSp>
      <p:sp>
        <p:nvSpPr>
          <p:cNvPr id="2166" name="Text Box 118"/>
          <p:cNvSpPr txBox="1">
            <a:spLocks noChangeArrowheads="1"/>
          </p:cNvSpPr>
          <p:nvPr/>
        </p:nvSpPr>
        <p:spPr bwMode="auto">
          <a:xfrm>
            <a:off x="712788" y="2533650"/>
            <a:ext cx="721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rgbClr val="003E9E"/>
                </a:solidFill>
              </a:rPr>
              <a:t>Mountains and volcanoes form as tectonic plates move.</a:t>
            </a:r>
            <a:endParaRPr lang="en-US" altLang="en-US" sz="1600" dirty="0">
              <a:solidFill>
                <a:srgbClr val="004DFF"/>
              </a:solidFill>
            </a:endParaRPr>
          </a:p>
        </p:txBody>
      </p:sp>
      <p:sp>
        <p:nvSpPr>
          <p:cNvPr id="2167" name="Text Box 1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09688" y="3268663"/>
            <a:ext cx="5862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rgbClr val="003E9E"/>
                </a:solidFill>
              </a:rPr>
              <a:t>Movement of rock builds mountains.</a:t>
            </a:r>
          </a:p>
        </p:txBody>
      </p:sp>
      <p:sp>
        <p:nvSpPr>
          <p:cNvPr id="2169" name="Text Box 12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309688" y="4075113"/>
            <a:ext cx="550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1800" dirty="0">
                <a:solidFill>
                  <a:srgbClr val="003E9E"/>
                </a:solidFill>
              </a:rPr>
              <a:t>Volcanoes form as molten rock erupts.</a:t>
            </a:r>
          </a:p>
        </p:txBody>
      </p:sp>
      <p:sp>
        <p:nvSpPr>
          <p:cNvPr id="2171" name="Text Box 12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09688" y="4913313"/>
            <a:ext cx="68453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1800" dirty="0">
                <a:solidFill>
                  <a:srgbClr val="003E9E"/>
                </a:solidFill>
              </a:rPr>
              <a:t>Volcanoes affect Earth’s land, air, and water.</a:t>
            </a:r>
          </a:p>
        </p:txBody>
      </p:sp>
      <p:sp>
        <p:nvSpPr>
          <p:cNvPr id="2173" name="AutoShape 12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5486400"/>
            <a:ext cx="28956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2174" name="AutoShape 126">
            <a:hlinkClick r:id="rId7" action="ppaction://hlinkpres?slideindex=16&amp;slidetitle=PowerPoint Presentation"/>
          </p:cNvPr>
          <p:cNvSpPr>
            <a:spLocks noChangeArrowheads="1"/>
          </p:cNvSpPr>
          <p:nvPr/>
        </p:nvSpPr>
        <p:spPr bwMode="auto">
          <a:xfrm>
            <a:off x="7239000" y="227013"/>
            <a:ext cx="1709738" cy="30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0" tIns="27432" rIns="0" bIns="0" anchor="ctr"/>
          <a:lstStyle/>
          <a:p>
            <a:pPr algn="ctr"/>
            <a:r>
              <a:rPr lang="en-US" altLang="en-US" sz="1600" dirty="0">
                <a:solidFill>
                  <a:srgbClr val="CC0000"/>
                </a:solidFill>
              </a:rPr>
              <a:t>NEW CHAPTER</a:t>
            </a:r>
          </a:p>
        </p:txBody>
      </p:sp>
      <p:sp>
        <p:nvSpPr>
          <p:cNvPr id="2175" name="AutoShape 127">
            <a:hlinkClick r:id="rId8" action="ppaction://hlinkpres?slideindex=16&amp;slidetitle=PowerPoint Presentation"/>
          </p:cNvPr>
          <p:cNvSpPr>
            <a:spLocks noChangeArrowheads="1"/>
          </p:cNvSpPr>
          <p:nvPr/>
        </p:nvSpPr>
        <p:spPr bwMode="auto">
          <a:xfrm>
            <a:off x="71882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2178" name="Oval 13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14388" y="3200400"/>
            <a:ext cx="457200" cy="457200"/>
          </a:xfrm>
          <a:prstGeom prst="ellipse">
            <a:avLst/>
          </a:prstGeom>
          <a:solidFill>
            <a:srgbClr val="59B224"/>
          </a:solidFill>
          <a:ln w="317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rIns="0" anchor="ctr"/>
          <a:lstStyle/>
          <a:p>
            <a:pPr algn="ctr"/>
            <a:r>
              <a:rPr lang="en-US" altLang="en-US" sz="1800" dirty="0">
                <a:solidFill>
                  <a:schemeClr val="bg1"/>
                </a:solidFill>
              </a:rPr>
              <a:t>3.1</a:t>
            </a:r>
            <a:endParaRPr lang="en-US" altLang="en-US" sz="3200" b="0" dirty="0"/>
          </a:p>
        </p:txBody>
      </p:sp>
      <p:sp>
        <p:nvSpPr>
          <p:cNvPr id="2179" name="Oval 13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4388" y="4038600"/>
            <a:ext cx="457200" cy="457200"/>
          </a:xfrm>
          <a:prstGeom prst="ellipse">
            <a:avLst/>
          </a:prstGeom>
          <a:solidFill>
            <a:srgbClr val="59B224"/>
          </a:solidFill>
          <a:ln w="317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rIns="0" anchor="ctr"/>
          <a:lstStyle/>
          <a:p>
            <a:pPr algn="ctr"/>
            <a:r>
              <a:rPr lang="en-US" altLang="en-US" sz="1800" dirty="0">
                <a:solidFill>
                  <a:schemeClr val="bg1"/>
                </a:solidFill>
              </a:rPr>
              <a:t>3.2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180" name="Oval 13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4388" y="4876800"/>
            <a:ext cx="457200" cy="457200"/>
          </a:xfrm>
          <a:prstGeom prst="ellipse">
            <a:avLst/>
          </a:prstGeom>
          <a:solidFill>
            <a:srgbClr val="59B224"/>
          </a:solidFill>
          <a:ln w="317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rIns="0" anchor="ctr"/>
          <a:lstStyle/>
          <a:p>
            <a:pPr algn="ctr"/>
            <a:r>
              <a:rPr lang="en-US" altLang="en-US" sz="1800" dirty="0">
                <a:solidFill>
                  <a:schemeClr val="bg1"/>
                </a:solidFill>
              </a:rPr>
              <a:t>3.3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grpSp>
        <p:nvGrpSpPr>
          <p:cNvPr id="2182" name="Group 134"/>
          <p:cNvGrpSpPr>
            <a:grpSpLocks/>
          </p:cNvGrpSpPr>
          <p:nvPr/>
        </p:nvGrpSpPr>
        <p:grpSpPr bwMode="auto">
          <a:xfrm>
            <a:off x="5918200" y="5613400"/>
            <a:ext cx="2641600" cy="304800"/>
            <a:chOff x="3744" y="4848"/>
            <a:chExt cx="1664" cy="192"/>
          </a:xfrm>
        </p:grpSpPr>
        <p:sp>
          <p:nvSpPr>
            <p:cNvPr id="2183" name="Text Box 135"/>
            <p:cNvSpPr txBox="1">
              <a:spLocks noChangeArrowheads="1"/>
            </p:cNvSpPr>
            <p:nvPr/>
          </p:nvSpPr>
          <p:spPr bwMode="auto">
            <a:xfrm>
              <a:off x="4008" y="4848"/>
              <a:ext cx="14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400" dirty="0">
                  <a:solidFill>
                    <a:schemeClr val="bg1"/>
                  </a:solidFill>
                </a:rPr>
                <a:t>CHAPTER RESOURCES</a:t>
              </a:r>
            </a:p>
          </p:txBody>
        </p:sp>
        <p:grpSp>
          <p:nvGrpSpPr>
            <p:cNvPr id="2184" name="Group 136"/>
            <p:cNvGrpSpPr>
              <a:grpSpLocks/>
            </p:cNvGrpSpPr>
            <p:nvPr/>
          </p:nvGrpSpPr>
          <p:grpSpPr bwMode="auto">
            <a:xfrm>
              <a:off x="3744" y="4848"/>
              <a:ext cx="173" cy="173"/>
              <a:chOff x="5376" y="3928"/>
              <a:chExt cx="192" cy="192"/>
            </a:xfrm>
          </p:grpSpPr>
          <p:sp>
            <p:nvSpPr>
              <p:cNvPr id="2185" name="Oval 137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5376" y="392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en-US" altLang="en-US" sz="2800" b="0" dirty="0"/>
              </a:p>
            </p:txBody>
          </p:sp>
          <p:sp>
            <p:nvSpPr>
              <p:cNvPr id="2186" name="AutoShape 138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 rot="5400000">
                <a:off x="5440" y="3984"/>
                <a:ext cx="88" cy="88"/>
              </a:xfrm>
              <a:prstGeom prst="triangle">
                <a:avLst>
                  <a:gd name="adj" fmla="val 49301"/>
                </a:avLst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/>
                <a:endParaRPr lang="en-US" altLang="en-US" sz="2800" b="0" dirty="0"/>
              </a:p>
            </p:txBody>
          </p:sp>
        </p:grpSp>
      </p:grpSp>
      <p:sp>
        <p:nvSpPr>
          <p:cNvPr id="2187" name="Rectangle 139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892800" y="5600700"/>
            <a:ext cx="260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pic>
        <p:nvPicPr>
          <p:cNvPr id="2188" name="Picture 140" descr="spe-ma-rev-wirechap-3.gif                                      0000040BSUKANICH Vol 3                 BB25C052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888" y="398463"/>
            <a:ext cx="719137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6" grpId="0" autoUpdateAnimBg="0"/>
      <p:bldP spid="2167" grpId="0" autoUpdateAnimBg="0"/>
      <p:bldP spid="2169" grpId="0" autoUpdateAnimBg="0"/>
      <p:bldP spid="2171" grpId="0" autoUpdateAnimBg="0"/>
      <p:bldP spid="2178" grpId="0" animBg="1" autoUpdateAnimBg="0"/>
      <p:bldP spid="2179" grpId="0" animBg="1" autoUpdateAnimBg="0"/>
      <p:bldP spid="2180" grpId="0" animBg="1" autoUpdateAnimBg="0"/>
      <p:bldP spid="21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media.education.nationalgeographic.com/assets/photos/696/967/346f1aa9-d448-4cc3-b19c-2d5cfc1305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" y="0"/>
            <a:ext cx="9120609" cy="6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34297" y="1851024"/>
            <a:ext cx="6034739" cy="407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0" dirty="0"/>
              <a:t>What causes folded mountains to be created?</a:t>
            </a:r>
          </a:p>
          <a:p>
            <a:endParaRPr lang="en-US" b="0" dirty="0" smtClean="0"/>
          </a:p>
          <a:p>
            <a:r>
              <a:rPr lang="en-US" b="0" dirty="0" smtClean="0"/>
              <a:t>What type of plate boundary do folded mountain occur at?</a:t>
            </a:r>
          </a:p>
          <a:p>
            <a:endParaRPr lang="en-US" b="0" dirty="0"/>
          </a:p>
          <a:p>
            <a:r>
              <a:rPr lang="en-US" b="0" dirty="0" smtClean="0"/>
              <a:t>What impact would folded mountains have on the land around them? </a:t>
            </a:r>
          </a:p>
          <a:p>
            <a:endParaRPr lang="en-US" b="0" dirty="0"/>
          </a:p>
          <a:p>
            <a:r>
              <a:rPr lang="en-US" b="0" dirty="0" smtClean="0"/>
              <a:t>What impact folded mountains have on the people who live close to them?</a:t>
            </a:r>
          </a:p>
          <a:p>
            <a:endParaRPr lang="en-US" b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64" y="1476891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folded mountain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2330" name="Oval 4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31" name="AutoShape 4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32" name="AutoShape 4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2354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818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12365" name="Text Box 7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fault-block mountain</a:t>
            </a:r>
          </a:p>
        </p:txBody>
      </p:sp>
      <p:sp>
        <p:nvSpPr>
          <p:cNvPr id="12366" name="Text Box 78"/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folded mountain</a:t>
            </a:r>
          </a:p>
        </p:txBody>
      </p:sp>
      <p:sp>
        <p:nvSpPr>
          <p:cNvPr id="12368" name="Oval 80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369" name="AutoShape 8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70" name="Group 82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2371" name="Oval 8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72" name="AutoShape 8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73" name="AutoShape 8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729607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65459" y="1993467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A mountain that forms as blocks of rock move up or down along normal faults </a:t>
            </a:r>
            <a:r>
              <a:rPr lang="en-US" sz="2000" b="0" dirty="0" smtClean="0"/>
              <a:t>where </a:t>
            </a:r>
            <a:r>
              <a:rPr lang="en-US" sz="2000" b="0" dirty="0"/>
              <a:t>the lithosphere is being pulled apart.</a:t>
            </a:r>
            <a:endParaRPr lang="en-US" b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5613" y="1548143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fault-block mountain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3359" name="AutoShape 47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3360" name="Group 48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3361" name="Oval 4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3362" name="AutoShape 5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3363" name="AutoShape 5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3368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3386" name="Text Box 7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818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13397" name="Text Box 85"/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fault-block mountain</a:t>
            </a:r>
          </a:p>
        </p:txBody>
      </p:sp>
      <p:sp>
        <p:nvSpPr>
          <p:cNvPr id="13398" name="Text Box 8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folded mountain</a:t>
            </a:r>
          </a:p>
        </p:txBody>
      </p:sp>
      <p:sp>
        <p:nvSpPr>
          <p:cNvPr id="13399" name="Oval 87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400" name="AutoShape 8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3401" name="Group 89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3402" name="Oval 9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3403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3404" name="AutoShape 9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19" name="Picture 12" descr="a.gif                                                          0002CB3F Macintosh                      BCD75535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179" y="3067297"/>
            <a:ext cx="6311300" cy="36064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65459" y="1993467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A mountain that forms as blocks of rock move up or down along normal faults </a:t>
            </a:r>
            <a:r>
              <a:rPr lang="en-US" sz="2000" b="0" dirty="0" smtClean="0"/>
              <a:t>where </a:t>
            </a:r>
            <a:r>
              <a:rPr lang="en-US" sz="2000" b="0" dirty="0"/>
              <a:t>the lithosphere is being pulled apart.</a:t>
            </a:r>
            <a:endParaRPr lang="en-US" b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5613" y="1548143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fault-block mountain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3359" name="AutoShape 47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3360" name="Group 48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3361" name="Oval 4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3362" name="AutoShape 5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3363" name="AutoShape 5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3368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3386" name="Text Box 7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818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13397" name="Text Box 85"/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fault-block mountain</a:t>
            </a:r>
          </a:p>
        </p:txBody>
      </p:sp>
      <p:sp>
        <p:nvSpPr>
          <p:cNvPr id="13398" name="Text Box 8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folded mountain</a:t>
            </a:r>
          </a:p>
        </p:txBody>
      </p:sp>
      <p:sp>
        <p:nvSpPr>
          <p:cNvPr id="13399" name="Oval 87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400" name="AutoShape 8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3401" name="Group 89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3402" name="Oval 9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3403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3404" name="AutoShape 9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1026" name="Picture 2" descr="http://itlab2.coe.wayne.edu/smalik/Vocabulary_clip_image002_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4" y="3029637"/>
            <a:ext cx="5767553" cy="37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955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65459" y="1993467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A mountain that forms as blocks of rock move up or down along normal faults </a:t>
            </a:r>
            <a:r>
              <a:rPr lang="en-US" sz="2000" b="0" dirty="0" smtClean="0"/>
              <a:t>where </a:t>
            </a:r>
            <a:r>
              <a:rPr lang="en-US" sz="2000" b="0" dirty="0"/>
              <a:t>the lithosphere is being pulled apart.</a:t>
            </a:r>
            <a:endParaRPr lang="en-US" b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5613" y="1548143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fault-block mountain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3359" name="AutoShape 47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3360" name="Group 48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3361" name="Oval 4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3362" name="AutoShape 5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3363" name="AutoShape 5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3368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3386" name="Text Box 7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818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13397" name="Text Box 85"/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fault-block mountain</a:t>
            </a:r>
          </a:p>
        </p:txBody>
      </p:sp>
      <p:sp>
        <p:nvSpPr>
          <p:cNvPr id="13398" name="Text Box 8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folded mountain</a:t>
            </a:r>
          </a:p>
        </p:txBody>
      </p:sp>
      <p:sp>
        <p:nvSpPr>
          <p:cNvPr id="13399" name="Oval 87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400" name="AutoShape 8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3401" name="Group 89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3402" name="Oval 9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3403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3404" name="AutoShape 9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23" y="2999595"/>
            <a:ext cx="5712347" cy="38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3138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65459" y="1993467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A mountain that forms as blocks of rock move up or down along normal faults </a:t>
            </a:r>
            <a:r>
              <a:rPr lang="en-US" sz="2000" b="0" dirty="0" smtClean="0"/>
              <a:t>where </a:t>
            </a:r>
            <a:r>
              <a:rPr lang="en-US" sz="2000" b="0" dirty="0"/>
              <a:t>the lithosphere is being pulled apart.</a:t>
            </a:r>
            <a:endParaRPr lang="en-US" b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5613" y="1548143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fault-block mountain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3359" name="AutoShape 47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3360" name="Group 48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3361" name="Oval 4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3362" name="AutoShape 5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3363" name="AutoShape 5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3368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3386" name="Text Box 7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818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13397" name="Text Box 85"/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fault-block mountain</a:t>
            </a:r>
          </a:p>
        </p:txBody>
      </p:sp>
      <p:sp>
        <p:nvSpPr>
          <p:cNvPr id="13398" name="Text Box 8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folded mountain</a:t>
            </a:r>
          </a:p>
        </p:txBody>
      </p:sp>
      <p:sp>
        <p:nvSpPr>
          <p:cNvPr id="13399" name="Oval 87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400" name="AutoShape 8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3401" name="Group 89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3402" name="Oval 9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3403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3404" name="AutoShape 9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1026" name="Picture 2" descr="http://www.quia.com/files/quia/users/debbie1714/landforms/fault_blk_mt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78624"/>
            <a:ext cx="5172501" cy="38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664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65459" y="1993467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A mountain that forms as blocks of rock move up or down along normal faults </a:t>
            </a:r>
            <a:r>
              <a:rPr lang="en-US" sz="2000" b="0" dirty="0" smtClean="0"/>
              <a:t>where </a:t>
            </a:r>
            <a:r>
              <a:rPr lang="en-US" sz="2000" b="0" dirty="0"/>
              <a:t>the lithosphere is being pulled apart.</a:t>
            </a:r>
            <a:endParaRPr lang="en-US" b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5613" y="1548143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fault-block mountain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3359" name="AutoShape 47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3360" name="Group 48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3361" name="Oval 4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3362" name="AutoShape 5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3363" name="AutoShape 5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3368" name="AutoShap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3386" name="Text Box 7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818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13397" name="Text Box 85"/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fault-block mountain</a:t>
            </a:r>
          </a:p>
        </p:txBody>
      </p:sp>
      <p:sp>
        <p:nvSpPr>
          <p:cNvPr id="13398" name="Text Box 8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folded mountain</a:t>
            </a:r>
          </a:p>
        </p:txBody>
      </p:sp>
      <p:sp>
        <p:nvSpPr>
          <p:cNvPr id="13399" name="Oval 87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400" name="AutoShape 8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3401" name="Group 89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3402" name="Oval 9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3403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3404" name="AutoShape 9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20" name="Picture 4" descr="http://geomaps.wr.usgs.gov/parks/yos/yosFaultTiltcolo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30166"/>
            <a:ext cx="6085613" cy="20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685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47735" y="1977339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An opening in the crust through which molten rock, rock fragments, and hot gases erupt; a mountain built up from erupted materials.</a:t>
            </a:r>
            <a:endParaRPr lang="en-US" b="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317" y="1506491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volcano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6431" name="Group 47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6432" name="Oval 4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6433" name="AutoShape 4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6434" name="AutoShape 5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6448" name="AutoShape 6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1373188" y="622300"/>
            <a:ext cx="60182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bg1"/>
                </a:solidFill>
              </a:rPr>
              <a:t>Volcanoes form as molten rock erupts.</a:t>
            </a:r>
          </a:p>
        </p:txBody>
      </p:sp>
      <p:sp>
        <p:nvSpPr>
          <p:cNvPr id="16496" name="Text Box 1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58000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lava</a:t>
            </a:r>
          </a:p>
        </p:txBody>
      </p:sp>
      <p:sp>
        <p:nvSpPr>
          <p:cNvPr id="16497" name="Text Box 11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62763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pyroclastic flow</a:t>
            </a:r>
          </a:p>
        </p:txBody>
      </p:sp>
      <p:sp>
        <p:nvSpPr>
          <p:cNvPr id="16498" name="Text Box 114"/>
          <p:cNvSpPr txBox="1">
            <a:spLocks noChangeArrowheads="1"/>
          </p:cNvSpPr>
          <p:nvPr/>
        </p:nvSpPr>
        <p:spPr bwMode="auto">
          <a:xfrm>
            <a:off x="6861175" y="1838325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volcano</a:t>
            </a:r>
          </a:p>
        </p:txBody>
      </p:sp>
      <p:sp>
        <p:nvSpPr>
          <p:cNvPr id="16499" name="Oval 115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500" name="AutoShape 1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6501" name="Group 117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6502" name="Oval 1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6503" name="AutoShape 1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6504" name="AutoShape 12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18554" name="Picture 1146" descr="http://static.wixstatic.com/media/5cd6ef_b39fcd12c5a34ea7ae8ca26e54233076.jpg_srz_p_427_275_75_22_0.50_1.20_0.00_jpg_sr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1637" y="2913852"/>
            <a:ext cx="6124184" cy="39441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61383" y="1922748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Molten rock that reaches a planet’s surface through a volcano.</a:t>
            </a:r>
            <a:endParaRPr lang="en-US" b="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2908" y="1479195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lava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7456" name="Rectangle 48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228600" y="6262688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7462" name="AutoShape 54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7463" name="Group 55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7464" name="Oval 5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7465" name="AutoShape 5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7466" name="AutoShap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7474" name="AutoShape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7485" name="Rectangle 77"/>
          <p:cNvSpPr>
            <a:spLocks noChangeArrowheads="1"/>
          </p:cNvSpPr>
          <p:nvPr/>
        </p:nvSpPr>
        <p:spPr bwMode="auto">
          <a:xfrm>
            <a:off x="1373188" y="622300"/>
            <a:ext cx="60182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bg1"/>
                </a:solidFill>
              </a:rPr>
              <a:t>Volcanoes form as molten rock erupts.</a:t>
            </a:r>
          </a:p>
        </p:txBody>
      </p:sp>
      <p:sp>
        <p:nvSpPr>
          <p:cNvPr id="17520" name="Text Box 112"/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lava</a:t>
            </a:r>
          </a:p>
        </p:txBody>
      </p:sp>
      <p:sp>
        <p:nvSpPr>
          <p:cNvPr id="17521" name="Text Box 1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pyroclastic flow</a:t>
            </a:r>
          </a:p>
        </p:txBody>
      </p:sp>
      <p:sp>
        <p:nvSpPr>
          <p:cNvPr id="17522" name="Text Box 1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volcano</a:t>
            </a:r>
          </a:p>
        </p:txBody>
      </p:sp>
      <p:sp>
        <p:nvSpPr>
          <p:cNvPr id="17524" name="Oval 116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525" name="AutoShape 1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7526" name="Group 118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7527" name="Oval 1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7528" name="AutoShape 12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7529" name="AutoShape 12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100354" name="Picture 2" descr="http://globe-views.com/dcim/dreams/lava/lava-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2638" y="2820264"/>
            <a:ext cx="5186149" cy="34574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7" name="Picture 403" descr="a.gif                                                          0002CB3F Macintosh                      BCD7553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2997200"/>
            <a:ext cx="6350000" cy="3505200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622300"/>
            <a:ext cx="6018212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en-US" altLang="en-US" sz="2200" b="1" dirty="0">
                <a:solidFill>
                  <a:schemeClr val="bg1"/>
                </a:solidFill>
              </a:rPr>
              <a:t>Volcanoes form as molten rock erupts.</a:t>
            </a:r>
            <a:endParaRPr lang="en-US" altLang="en-US" sz="1800" b="1" dirty="0">
              <a:solidFill>
                <a:srgbClr val="003E9E"/>
              </a:solidFill>
            </a:endParaRPr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SECTION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OUTLINE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6177" name="Group 33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6178" name="Oval 3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6179" name="AutoShape 3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6180" name="AutoShape 3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6316" name="AutoShape 17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6330" name="Text Box 18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lava</a:t>
            </a:r>
          </a:p>
        </p:txBody>
      </p:sp>
      <p:sp>
        <p:nvSpPr>
          <p:cNvPr id="6331" name="Text Box 18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pyroclastic flow</a:t>
            </a:r>
          </a:p>
        </p:txBody>
      </p:sp>
      <p:sp>
        <p:nvSpPr>
          <p:cNvPr id="6332" name="Text Box 18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volcano</a:t>
            </a:r>
          </a:p>
        </p:txBody>
      </p:sp>
      <p:sp>
        <p:nvSpPr>
          <p:cNvPr id="6531" name="Rectangle 387"/>
          <p:cNvSpPr>
            <a:spLocks noChangeArrowheads="1"/>
          </p:cNvSpPr>
          <p:nvPr/>
        </p:nvSpPr>
        <p:spPr bwMode="auto">
          <a:xfrm>
            <a:off x="311150" y="1539875"/>
            <a:ext cx="6559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/>
              <a:t>Volcanoes erupt molten rock, rock fragments, and gases. Different types of erupted materials build up different types of volcanoes.</a:t>
            </a:r>
          </a:p>
        </p:txBody>
      </p:sp>
      <p:grpSp>
        <p:nvGrpSpPr>
          <p:cNvPr id="6540" name="Group 396"/>
          <p:cNvGrpSpPr>
            <a:grpSpLocks/>
          </p:cNvGrpSpPr>
          <p:nvPr/>
        </p:nvGrpSpPr>
        <p:grpSpPr bwMode="auto">
          <a:xfrm>
            <a:off x="977900" y="4270375"/>
            <a:ext cx="1822450" cy="981075"/>
            <a:chOff x="616" y="2610"/>
            <a:chExt cx="1236" cy="610"/>
          </a:xfrm>
        </p:grpSpPr>
        <p:sp>
          <p:nvSpPr>
            <p:cNvPr id="6533" name="Rectangle 389"/>
            <p:cNvSpPr>
              <a:spLocks noChangeArrowheads="1"/>
            </p:cNvSpPr>
            <p:nvPr/>
          </p:nvSpPr>
          <p:spPr bwMode="auto">
            <a:xfrm>
              <a:off x="800" y="2610"/>
              <a:ext cx="1052" cy="6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0" dirty="0"/>
                <a:t>A shield volcano is made up of many layers of low-silica lava.</a:t>
              </a:r>
            </a:p>
          </p:txBody>
        </p:sp>
        <p:sp>
          <p:nvSpPr>
            <p:cNvPr id="6535" name="Line 391"/>
            <p:cNvSpPr>
              <a:spLocks noChangeShapeType="1"/>
            </p:cNvSpPr>
            <p:nvPr/>
          </p:nvSpPr>
          <p:spPr bwMode="auto">
            <a:xfrm flipH="1" flipV="1">
              <a:off x="616" y="2720"/>
              <a:ext cx="176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</p:grpSp>
      <p:grpSp>
        <p:nvGrpSpPr>
          <p:cNvPr id="6539" name="Group 395"/>
          <p:cNvGrpSpPr>
            <a:grpSpLocks/>
          </p:cNvGrpSpPr>
          <p:nvPr/>
        </p:nvGrpSpPr>
        <p:grpSpPr bwMode="auto">
          <a:xfrm>
            <a:off x="3022600" y="4495800"/>
            <a:ext cx="1943100" cy="1714500"/>
            <a:chOff x="1904" y="2752"/>
            <a:chExt cx="1224" cy="1080"/>
          </a:xfrm>
        </p:grpSpPr>
        <p:sp>
          <p:nvSpPr>
            <p:cNvPr id="6534" name="Rectangle 390"/>
            <p:cNvSpPr>
              <a:spLocks noChangeArrowheads="1"/>
            </p:cNvSpPr>
            <p:nvPr/>
          </p:nvSpPr>
          <p:spPr bwMode="auto">
            <a:xfrm>
              <a:off x="1904" y="2946"/>
              <a:ext cx="1176" cy="8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0" dirty="0"/>
                <a:t>A composite volcano consists of layers of erupted rock fragments and cooled flows of high-silica lava.</a:t>
              </a:r>
            </a:p>
          </p:txBody>
        </p:sp>
        <p:sp>
          <p:nvSpPr>
            <p:cNvPr id="6536" name="Line 392"/>
            <p:cNvSpPr>
              <a:spLocks noChangeShapeType="1"/>
            </p:cNvSpPr>
            <p:nvPr/>
          </p:nvSpPr>
          <p:spPr bwMode="auto">
            <a:xfrm flipV="1">
              <a:off x="3080" y="2752"/>
              <a:ext cx="48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</p:grpSp>
      <p:grpSp>
        <p:nvGrpSpPr>
          <p:cNvPr id="6538" name="Group 394"/>
          <p:cNvGrpSpPr>
            <a:grpSpLocks/>
          </p:cNvGrpSpPr>
          <p:nvPr/>
        </p:nvGrpSpPr>
        <p:grpSpPr bwMode="auto">
          <a:xfrm>
            <a:off x="4622800" y="2593975"/>
            <a:ext cx="2006600" cy="2193925"/>
            <a:chOff x="3072" y="1418"/>
            <a:chExt cx="1088" cy="1382"/>
          </a:xfrm>
        </p:grpSpPr>
        <p:sp>
          <p:nvSpPr>
            <p:cNvPr id="6532" name="Rectangle 388"/>
            <p:cNvSpPr>
              <a:spLocks noChangeArrowheads="1"/>
            </p:cNvSpPr>
            <p:nvPr/>
          </p:nvSpPr>
          <p:spPr bwMode="auto">
            <a:xfrm>
              <a:off x="3072" y="1418"/>
              <a:ext cx="1088" cy="7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0" dirty="0"/>
                <a:t>A cinder cone is made up of loose rock fragments and cinders that form as gas-rich magma erupts.</a:t>
              </a:r>
            </a:p>
          </p:txBody>
        </p:sp>
        <p:sp>
          <p:nvSpPr>
            <p:cNvPr id="6537" name="Line 393"/>
            <p:cNvSpPr>
              <a:spLocks noChangeShapeType="1"/>
            </p:cNvSpPr>
            <p:nvPr/>
          </p:nvSpPr>
          <p:spPr bwMode="auto">
            <a:xfrm>
              <a:off x="3696" y="2312"/>
              <a:ext cx="144" cy="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6548" name="Oval 404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549" name="AutoShape 40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6550" name="Group 406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6551" name="Oval 40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6552" name="AutoShape 40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6553" name="AutoShape 40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917447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9833" y="1850963"/>
            <a:ext cx="6034739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0" dirty="0"/>
              <a:t>chain of </a:t>
            </a:r>
            <a:r>
              <a:rPr lang="en-US" sz="2000" dirty="0"/>
              <a:t>mountains</a:t>
            </a:r>
            <a:r>
              <a:rPr lang="en-US" sz="2000" b="0" dirty="0"/>
              <a:t> or hills that form a continuous </a:t>
            </a:r>
            <a:r>
              <a:rPr lang="en-US" sz="2000" b="0" dirty="0" smtClean="0"/>
              <a:t>raised crests</a:t>
            </a:r>
            <a:endParaRPr lang="en-US" sz="2000" b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64" y="1476891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Mountain Ridges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2330" name="Oval 4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31" name="AutoShape 4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32" name="AutoShape 4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2354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818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12365" name="Text Box 7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fault-block mountain</a:t>
            </a:r>
          </a:p>
        </p:txBody>
      </p:sp>
      <p:sp>
        <p:nvSpPr>
          <p:cNvPr id="12366" name="Text Box 78"/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folded mountain</a:t>
            </a:r>
          </a:p>
        </p:txBody>
      </p:sp>
      <p:sp>
        <p:nvSpPr>
          <p:cNvPr id="12368" name="Oval 80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369" name="AutoShape 8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70" name="Group 82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2371" name="Oval 8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72" name="AutoShape 8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73" name="AutoShape 8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3074" name="Picture 2" descr="http://mysticsail.com/wp-content/uploads/2009/03/rotui-w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2" y="2800523"/>
            <a:ext cx="5535542" cy="36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622300"/>
            <a:ext cx="6018212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en-US" altLang="en-US" sz="2200" b="1" dirty="0">
                <a:solidFill>
                  <a:schemeClr val="bg1"/>
                </a:solidFill>
              </a:rPr>
              <a:t>Volcanoes form as molten rock erupts.</a:t>
            </a:r>
            <a:endParaRPr lang="en-US" altLang="en-US" sz="1800" b="1" dirty="0">
              <a:solidFill>
                <a:srgbClr val="003E9E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SECTION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OUTLINE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75782" name="Oval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75783" name="AutoShap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7578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5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6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lava</a:t>
            </a:r>
          </a:p>
        </p:txBody>
      </p:sp>
      <p:sp>
        <p:nvSpPr>
          <p:cNvPr id="75787" name="Text Box 1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pyroclastic flow</a:t>
            </a:r>
          </a:p>
        </p:txBody>
      </p:sp>
      <p:sp>
        <p:nvSpPr>
          <p:cNvPr id="75788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volcano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11150" y="1539875"/>
            <a:ext cx="6559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/>
              <a:t>Volcanoes erupt molten rock, rock fragments, and gases. Different types of erupted materials build up different types of volcanoes.</a:t>
            </a:r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3.2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244725" y="3073400"/>
            <a:ext cx="2466975" cy="704850"/>
            <a:chOff x="518" y="3496"/>
            <a:chExt cx="1554" cy="4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518" y="3496"/>
              <a:ext cx="1490" cy="320"/>
              <a:chOff x="1150" y="1464"/>
              <a:chExt cx="2834" cy="632"/>
            </a:xfrm>
          </p:grpSpPr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1584" y="1584"/>
                <a:ext cx="2400" cy="480"/>
                <a:chOff x="1584" y="1584"/>
                <a:chExt cx="2400" cy="480"/>
              </a:xfrm>
            </p:grpSpPr>
            <p:sp>
              <p:nvSpPr>
                <p:cNvPr id="75803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584"/>
                  <a:ext cx="2160" cy="288"/>
                </a:xfrm>
                <a:prstGeom prst="rect">
                  <a:avLst/>
                </a:prstGeom>
                <a:solidFill>
                  <a:srgbClr val="EE1C2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 dirty="0"/>
                </a:p>
              </p:txBody>
            </p:sp>
            <p:sp>
              <p:nvSpPr>
                <p:cNvPr id="75804" name="Oval 28"/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432" cy="480"/>
                </a:xfrm>
                <a:prstGeom prst="ellipse">
                  <a:avLst/>
                </a:prstGeom>
                <a:solidFill>
                  <a:srgbClr val="EE1C2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 dirty="0"/>
                </a:p>
              </p:txBody>
            </p:sp>
            <p:sp>
              <p:nvSpPr>
                <p:cNvPr id="75805" name="Rectangle 29"/>
                <p:cNvSpPr>
                  <a:spLocks noChangeArrowheads="1"/>
                </p:cNvSpPr>
                <p:nvPr/>
              </p:nvSpPr>
              <p:spPr bwMode="auto">
                <a:xfrm>
                  <a:off x="3408" y="1872"/>
                  <a:ext cx="576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 dirty="0"/>
                </a:p>
              </p:txBody>
            </p:sp>
          </p:grpSp>
          <p:pic>
            <p:nvPicPr>
              <p:cNvPr id="75806" name="Picture 30" descr="i.gif                                                          00034938 Macintosh                      BE4B3FBF: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150" y="1464"/>
                <a:ext cx="672" cy="632"/>
              </a:xfrm>
              <a:prstGeom prst="rect">
                <a:avLst/>
              </a:prstGeom>
              <a:noFill/>
            </p:spPr>
          </p:pic>
        </p:grpSp>
        <p:sp>
          <p:nvSpPr>
            <p:cNvPr id="75807" name="Text Box 31"/>
            <p:cNvSpPr txBox="1">
              <a:spLocks noChangeArrowheads="1"/>
            </p:cNvSpPr>
            <p:nvPr/>
          </p:nvSpPr>
          <p:spPr bwMode="auto">
            <a:xfrm>
              <a:off x="832" y="3536"/>
              <a:ext cx="12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solidFill>
                    <a:schemeClr val="bg1"/>
                  </a:solidFill>
                </a:rPr>
                <a:t>SIMULATION</a:t>
              </a:r>
              <a:endParaRPr lang="en-US" b="0" dirty="0"/>
            </a:p>
          </p:txBody>
        </p:sp>
        <p:sp>
          <p:nvSpPr>
            <p:cNvPr id="75808" name="Text Box 32"/>
            <p:cNvSpPr txBox="1">
              <a:spLocks noChangeArrowheads="1"/>
            </p:cNvSpPr>
            <p:nvPr/>
          </p:nvSpPr>
          <p:spPr bwMode="auto">
            <a:xfrm>
              <a:off x="752" y="3748"/>
              <a:ext cx="1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dirty="0"/>
                <a:t>Make a volcano erupt.</a:t>
              </a:r>
              <a:endParaRPr lang="en-US" b="0" dirty="0"/>
            </a:p>
          </p:txBody>
        </p:sp>
      </p:grpSp>
      <p:sp>
        <p:nvSpPr>
          <p:cNvPr id="75809" name="Rectangle 33">
            <a:hlinkClick r:id="rId9"/>
          </p:cNvPr>
          <p:cNvSpPr>
            <a:spLocks noChangeArrowheads="1"/>
          </p:cNvSpPr>
          <p:nvPr/>
        </p:nvSpPr>
        <p:spPr bwMode="auto">
          <a:xfrm>
            <a:off x="2476500" y="3263900"/>
            <a:ext cx="2006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810" name="AutoShape 3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75812" name="Oval 3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75813" name="AutoShape 3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75814" name="AutoShape 3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1304925" y="401244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 smtClean="0">
                <a:hlinkClick r:id="rId11"/>
              </a:rPr>
              <a:t>file:///F:/To%20Fiona/From%20David/8%20Science/Text%20book/animations/cem05_pg75_volcano.html</a:t>
            </a:r>
          </a:p>
          <a:p>
            <a:endParaRPr lang="en-PH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622300"/>
            <a:ext cx="6018212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en-US" altLang="en-US" sz="2200" b="1" dirty="0">
                <a:solidFill>
                  <a:schemeClr val="bg1"/>
                </a:solidFill>
              </a:rPr>
              <a:t>Volcanoes form as molten rock erupts.</a:t>
            </a:r>
            <a:endParaRPr lang="en-US" altLang="en-US" sz="1800" b="1" dirty="0">
              <a:solidFill>
                <a:srgbClr val="003E9E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SECTION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OUTLINE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75782" name="Oval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75783" name="AutoShap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7578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5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6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lava</a:t>
            </a:r>
          </a:p>
        </p:txBody>
      </p:sp>
      <p:sp>
        <p:nvSpPr>
          <p:cNvPr id="75787" name="Text Box 1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pyroclastic flow</a:t>
            </a:r>
          </a:p>
        </p:txBody>
      </p:sp>
      <p:sp>
        <p:nvSpPr>
          <p:cNvPr id="75788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volcano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11150" y="1539875"/>
            <a:ext cx="6559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/>
              <a:t>Volcanoes erupt molten rock, rock fragments, and gases. Different types of erupted materials build up different types of volcanoes.</a:t>
            </a:r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5810" name="AutoShape 3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75812" name="Oval 3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75813" name="AutoShape 3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75814" name="AutoShape 3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620973" y="39919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PH" dirty="0"/>
          </a:p>
          <a:p>
            <a:r>
              <a:rPr lang="en-PH" dirty="0"/>
              <a:t>https://www.youtube.com/watch?v=BUREX8aFbMs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38554" y="1663441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A dense cloud of superheated gases and rock fragments that moves quickly downhill from an erupting volcano.</a:t>
            </a:r>
            <a:r>
              <a:rPr lang="en-US" b="0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6556" y="1342717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pyroclastic flow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8490" name="AutoShape 58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8491" name="Group 59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8492" name="Oval 6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8493" name="AutoShape 6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8494" name="AutoShape 6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8502" name="AutoShape 7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8512" name="Rectangle 80"/>
          <p:cNvSpPr>
            <a:spLocks noChangeArrowheads="1"/>
          </p:cNvSpPr>
          <p:nvPr/>
        </p:nvSpPr>
        <p:spPr bwMode="auto">
          <a:xfrm>
            <a:off x="1373188" y="622300"/>
            <a:ext cx="60182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bg1"/>
                </a:solidFill>
              </a:rPr>
              <a:t>Volcanoes form as molten rock erupts.</a:t>
            </a:r>
          </a:p>
        </p:txBody>
      </p:sp>
      <p:sp>
        <p:nvSpPr>
          <p:cNvPr id="18544" name="Text Box 1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lava</a:t>
            </a:r>
          </a:p>
        </p:txBody>
      </p:sp>
      <p:sp>
        <p:nvSpPr>
          <p:cNvPr id="18545" name="Text Box 113"/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pyroclastic flow</a:t>
            </a:r>
          </a:p>
        </p:txBody>
      </p:sp>
      <p:sp>
        <p:nvSpPr>
          <p:cNvPr id="18546" name="Text Box 1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volcano</a:t>
            </a:r>
          </a:p>
        </p:txBody>
      </p:sp>
      <p:sp>
        <p:nvSpPr>
          <p:cNvPr id="18547" name="Oval 115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548" name="AutoShape 1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8549" name="Group 117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8550" name="Oval 1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8551" name="AutoShape 1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8552" name="AutoShape 12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1026" name="Picture 2" descr="http://volcano.si.edu/Photos/full/0090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7917"/>
            <a:ext cx="6096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4087" y="1829594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A dense cloud of superheated gases and rock fragments that moves quickly downhill from an erupting volcano.</a:t>
            </a:r>
            <a:r>
              <a:rPr lang="en-US" b="0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6556" y="1342717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pyroclastic flow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8490" name="AutoShape 58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8492" name="Oval 6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8493" name="AutoShape 6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8494" name="AutoShape 6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8502" name="AutoShape 7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8512" name="Rectangle 80"/>
          <p:cNvSpPr>
            <a:spLocks noChangeArrowheads="1"/>
          </p:cNvSpPr>
          <p:nvPr/>
        </p:nvSpPr>
        <p:spPr bwMode="auto">
          <a:xfrm>
            <a:off x="1373188" y="622300"/>
            <a:ext cx="60182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2200" dirty="0">
                <a:solidFill>
                  <a:schemeClr val="bg1"/>
                </a:solidFill>
              </a:rPr>
              <a:t>Volcanoes form as molten rock erupts.</a:t>
            </a:r>
          </a:p>
        </p:txBody>
      </p:sp>
      <p:sp>
        <p:nvSpPr>
          <p:cNvPr id="18544" name="Text Box 1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lava</a:t>
            </a:r>
          </a:p>
        </p:txBody>
      </p:sp>
      <p:sp>
        <p:nvSpPr>
          <p:cNvPr id="18545" name="Text Box 113"/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pyroclastic flow</a:t>
            </a:r>
          </a:p>
        </p:txBody>
      </p:sp>
      <p:sp>
        <p:nvSpPr>
          <p:cNvPr id="18546" name="Text Box 1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volcano</a:t>
            </a:r>
          </a:p>
        </p:txBody>
      </p:sp>
      <p:sp>
        <p:nvSpPr>
          <p:cNvPr id="18547" name="Oval 115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548" name="AutoShape 1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8550" name="Oval 1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8551" name="AutoShape 1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8552" name="AutoShape 12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sp>
        <p:nvSpPr>
          <p:cNvPr id="2" name="Rectangle 1"/>
          <p:cNvSpPr/>
          <p:nvPr/>
        </p:nvSpPr>
        <p:spPr>
          <a:xfrm>
            <a:off x="2286000" y="30135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PH" dirty="0">
                <a:hlinkClick r:id="rId7"/>
              </a:rPr>
              <a:t>https://</a:t>
            </a:r>
            <a:r>
              <a:rPr lang="en-PH" dirty="0" smtClean="0">
                <a:hlinkClick r:id="rId7"/>
              </a:rPr>
              <a:t>www.youtube.com/watch?v=Cvjwt9nnwXY</a:t>
            </a:r>
            <a:endParaRPr lang="en-PH" dirty="0" smtClean="0"/>
          </a:p>
          <a:p>
            <a:endParaRPr lang="en-PH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622300"/>
            <a:ext cx="6018212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en-US" altLang="en-US" sz="2200" b="1" dirty="0">
                <a:solidFill>
                  <a:schemeClr val="bg1"/>
                </a:solidFill>
              </a:rPr>
              <a:t>Volcanoes form as molten rock erupts.</a:t>
            </a:r>
            <a:endParaRPr lang="en-US" altLang="en-US" sz="1800" b="1" dirty="0">
              <a:solidFill>
                <a:srgbClr val="003E9E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SECTION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OUTLINE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75782" name="Oval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75783" name="AutoShap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7578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5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6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lava</a:t>
            </a:r>
          </a:p>
        </p:txBody>
      </p:sp>
      <p:sp>
        <p:nvSpPr>
          <p:cNvPr id="75787" name="Text Box 1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pyroclastic flow</a:t>
            </a:r>
          </a:p>
        </p:txBody>
      </p:sp>
      <p:sp>
        <p:nvSpPr>
          <p:cNvPr id="75788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volcano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11150" y="1539875"/>
            <a:ext cx="65595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/>
              <a:t>Shield volcano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 smtClean="0"/>
              <a:t>made of lava with little ash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 smtClean="0"/>
              <a:t>lava flows in sheets building up over time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 smtClean="0"/>
              <a:t>very gentle slope to cones</a:t>
            </a:r>
          </a:p>
          <a:p>
            <a:pPr>
              <a:buFont typeface="Arial" pitchFamily="34" charset="0"/>
              <a:buChar char="•"/>
            </a:pPr>
            <a:r>
              <a:rPr lang="en-AU" sz="2000" b="0" dirty="0" smtClean="0"/>
              <a:t>large volcanoes, created by hot spots</a:t>
            </a:r>
          </a:p>
          <a:p>
            <a:r>
              <a:rPr lang="en-AU" sz="2000" b="0" dirty="0" smtClean="0"/>
              <a:t>examples: Hawaiian Islands (hot spot), Iceland (rift zone), Galapagos Islands (hot spot)</a:t>
            </a:r>
          </a:p>
          <a:p>
            <a:endParaRPr lang="en-US" sz="2000" b="0" dirty="0"/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5810" name="AutoShape 3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75812" name="Oval 3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75813" name="AutoShape 3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75814" name="AutoShape 3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57346" name="Picture 2" descr="14_23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725839"/>
            <a:ext cx="6557715" cy="29386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622300"/>
            <a:ext cx="6018212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en-US" altLang="en-US" sz="2200" b="1" dirty="0">
                <a:solidFill>
                  <a:schemeClr val="bg1"/>
                </a:solidFill>
              </a:rPr>
              <a:t>Volcanoes form as molten rock erupts.</a:t>
            </a:r>
            <a:endParaRPr lang="en-US" altLang="en-US" sz="1800" b="1" dirty="0">
              <a:solidFill>
                <a:srgbClr val="003E9E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SECTION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OUTLINE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75782" name="Oval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75783" name="AutoShap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7578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5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6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lava</a:t>
            </a:r>
          </a:p>
        </p:txBody>
      </p:sp>
      <p:sp>
        <p:nvSpPr>
          <p:cNvPr id="75787" name="Text Box 1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pyroclastic flow</a:t>
            </a:r>
          </a:p>
        </p:txBody>
      </p:sp>
      <p:sp>
        <p:nvSpPr>
          <p:cNvPr id="75788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volcano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11150" y="1539875"/>
            <a:ext cx="65595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/>
              <a:t>Shield volcano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/>
              <a:t>made of lava with little ash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/>
              <a:t>lava flows in sheets building up over time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/>
              <a:t>very gentle slope to cones</a:t>
            </a:r>
          </a:p>
          <a:p>
            <a:pPr>
              <a:buFont typeface="Arial" pitchFamily="34" charset="0"/>
              <a:buChar char="•"/>
            </a:pPr>
            <a:r>
              <a:rPr lang="en-AU" sz="2000" b="0" dirty="0"/>
              <a:t>large volcanoes, created by hot spots</a:t>
            </a:r>
          </a:p>
          <a:p>
            <a:r>
              <a:rPr lang="en-AU" sz="2000" b="0" dirty="0"/>
              <a:t>examples: Hawaiian Islands (hot spot), Iceland (rift zone), Galapagos Islands (hot spot)</a:t>
            </a:r>
          </a:p>
          <a:p>
            <a:endParaRPr lang="en-US" sz="2000" b="0" dirty="0"/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5810" name="AutoShape 3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75812" name="Oval 3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75813" name="AutoShape 3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75814" name="AutoShape 3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20" name="Picture 4" descr="http://volcano.si.edu/Photos/full/057068.jpg"/>
          <p:cNvPicPr>
            <a:picLocks noChangeAspect="1" noChangeArrowheads="1"/>
          </p:cNvPicPr>
          <p:nvPr/>
        </p:nvPicPr>
        <p:blipFill>
          <a:blip r:embed="rId9" cstate="print"/>
          <a:srcRect t="5189" b="30271"/>
          <a:stretch>
            <a:fillRect/>
          </a:stretch>
        </p:blipFill>
        <p:spPr bwMode="auto">
          <a:xfrm>
            <a:off x="0" y="4171575"/>
            <a:ext cx="6096000" cy="2686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4_2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1446"/>
            <a:ext cx="5699867" cy="3056554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622300"/>
            <a:ext cx="6018212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en-US" altLang="en-US" sz="2200" b="1" dirty="0">
                <a:solidFill>
                  <a:schemeClr val="bg1"/>
                </a:solidFill>
              </a:rPr>
              <a:t>Volcanoes form as molten rock erupts.</a:t>
            </a:r>
            <a:endParaRPr lang="en-US" altLang="en-US" sz="1800" b="1" dirty="0">
              <a:solidFill>
                <a:srgbClr val="003E9E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SECTION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OUTLINE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75782" name="Oval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75783" name="AutoShap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7578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5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6" name="Text Box 1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lava</a:t>
            </a:r>
          </a:p>
        </p:txBody>
      </p:sp>
      <p:sp>
        <p:nvSpPr>
          <p:cNvPr id="75787" name="Text Box 1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pyroclastic flow</a:t>
            </a:r>
          </a:p>
        </p:txBody>
      </p:sp>
      <p:sp>
        <p:nvSpPr>
          <p:cNvPr id="75788" name="Text Box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volcano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11150" y="1329502"/>
            <a:ext cx="65595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000" dirty="0" smtClean="0"/>
              <a:t>Composite </a:t>
            </a:r>
            <a:r>
              <a:rPr lang="en-US" sz="2000" dirty="0" smtClean="0"/>
              <a:t>volcano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 smtClean="0"/>
              <a:t>associated with subduction zone</a:t>
            </a:r>
            <a:r>
              <a:rPr lang="en-AU" sz="2000" b="0" dirty="0" smtClean="0"/>
              <a:t>s - most located around "Pacific Ring of Fire"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 smtClean="0"/>
              <a:t>very explosive with rock fragments </a:t>
            </a:r>
            <a:r>
              <a:rPr lang="en-AU" sz="2000" b="0" dirty="0" smtClean="0"/>
              <a:t>(pyroclasts, gases, ash)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 smtClean="0"/>
              <a:t>has steep sides </a:t>
            </a:r>
            <a:r>
              <a:rPr lang="en-AU" sz="2000" b="0" dirty="0" smtClean="0"/>
              <a:t>and often symmetrical</a:t>
            </a:r>
          </a:p>
          <a:p>
            <a:pPr>
              <a:buFont typeface="Arial" pitchFamily="34" charset="0"/>
              <a:buChar char="•"/>
            </a:pPr>
            <a:r>
              <a:rPr lang="en-AU" sz="2000" b="0" dirty="0" smtClean="0"/>
              <a:t>examples:  Mt. St. Helens in USA, Mt. Mayon in the Phillipines, Mt. Fuji in Japan</a:t>
            </a:r>
          </a:p>
          <a:p>
            <a:pPr>
              <a:buFont typeface="Arial" pitchFamily="34" charset="0"/>
              <a:buChar char="•"/>
            </a:pPr>
            <a:endParaRPr lang="en-US" sz="2000" b="0" dirty="0"/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5810" name="AutoShape 3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75812" name="Oval 3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75813" name="AutoShape 3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75814" name="AutoShape 3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622300"/>
            <a:ext cx="6018212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en-US" altLang="en-US" sz="2200" b="1" dirty="0">
                <a:solidFill>
                  <a:schemeClr val="bg1"/>
                </a:solidFill>
              </a:rPr>
              <a:t>Volcanoes form as molten rock erupts.</a:t>
            </a:r>
            <a:endParaRPr lang="en-US" altLang="en-US" sz="1800" b="1" dirty="0">
              <a:solidFill>
                <a:srgbClr val="003E9E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SECTION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OUTLINE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75782" name="Oval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75783" name="AutoShap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7578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5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75786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lava</a:t>
            </a:r>
          </a:p>
        </p:txBody>
      </p:sp>
      <p:sp>
        <p:nvSpPr>
          <p:cNvPr id="75787" name="Text Box 1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pyroclastic flow</a:t>
            </a:r>
          </a:p>
        </p:txBody>
      </p:sp>
      <p:sp>
        <p:nvSpPr>
          <p:cNvPr id="75788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volcano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11150" y="1539875"/>
            <a:ext cx="65595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000" dirty="0"/>
              <a:t>Composite </a:t>
            </a:r>
            <a:r>
              <a:rPr lang="en-US" sz="2000" dirty="0"/>
              <a:t>volcano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/>
              <a:t>associated with subduction zone</a:t>
            </a:r>
            <a:r>
              <a:rPr lang="en-AU" sz="2000" b="0" dirty="0"/>
              <a:t>s - most located around "Pacific Ring of Fire"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/>
              <a:t>very explosive with rock fragments </a:t>
            </a:r>
            <a:r>
              <a:rPr lang="en-AU" sz="2000" b="0" dirty="0"/>
              <a:t>(</a:t>
            </a:r>
            <a:r>
              <a:rPr lang="en-AU" sz="2000" b="0" dirty="0" err="1"/>
              <a:t>pyroclasts</a:t>
            </a:r>
            <a:r>
              <a:rPr lang="en-AU" sz="2000" b="0" dirty="0"/>
              <a:t>, gases, ash)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/>
              <a:t>has steep sides </a:t>
            </a:r>
            <a:r>
              <a:rPr lang="en-AU" sz="2000" b="0" dirty="0"/>
              <a:t>and often symmetrical</a:t>
            </a:r>
          </a:p>
          <a:p>
            <a:pPr>
              <a:buFont typeface="Arial" pitchFamily="34" charset="0"/>
              <a:buChar char="•"/>
            </a:pPr>
            <a:r>
              <a:rPr lang="en-AU" sz="2000" b="0" dirty="0"/>
              <a:t>examples:  Mt. St. Helens in USA, Mt. </a:t>
            </a:r>
            <a:r>
              <a:rPr lang="en-AU" sz="2000" b="0" dirty="0" err="1"/>
              <a:t>Mayon</a:t>
            </a:r>
            <a:r>
              <a:rPr lang="en-AU" sz="2000" b="0" dirty="0"/>
              <a:t> in the </a:t>
            </a:r>
            <a:r>
              <a:rPr lang="en-AU" sz="2000" b="0" dirty="0" err="1"/>
              <a:t>Phillipines</a:t>
            </a:r>
            <a:r>
              <a:rPr lang="en-AU" sz="2000" b="0" dirty="0"/>
              <a:t>, Mt. Fuji in Japan</a:t>
            </a:r>
          </a:p>
          <a:p>
            <a:pPr>
              <a:buFont typeface="Arial" pitchFamily="34" charset="0"/>
              <a:buChar char="•"/>
            </a:pPr>
            <a:endParaRPr lang="en-US" sz="2000" b="0" dirty="0"/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3.2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5810" name="AutoShape 3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CHAPTER</a:t>
            </a:r>
          </a:p>
          <a:p>
            <a:r>
              <a:rPr lang="en-US" sz="1400">
                <a:solidFill>
                  <a:schemeClr val="bg1"/>
                </a:solidFill>
              </a:rPr>
              <a:t>RESOURCES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75812" name="Oval 3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75813" name="AutoShape 3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75814" name="AutoShape 3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60418" name="Picture 2" descr="https://dr282zn36sxxg.cloudfront.net/datastreams/f-d%3A42bcf9e8837a5981adabb68db2c6e10df0d7fd313f1bf92eb2ad468f%2BIMAGE_THUMB_POSTCARD%2BIMAGE_THUMB_POSTCARD.1"/>
          <p:cNvPicPr>
            <a:picLocks noChangeAspect="1" noChangeArrowheads="1"/>
          </p:cNvPicPr>
          <p:nvPr/>
        </p:nvPicPr>
        <p:blipFill>
          <a:blip r:embed="rId9" cstate="print"/>
          <a:srcRect b="14145"/>
          <a:stretch>
            <a:fillRect/>
          </a:stretch>
        </p:blipFill>
        <p:spPr bwMode="auto">
          <a:xfrm>
            <a:off x="373939" y="4126665"/>
            <a:ext cx="4762500" cy="27313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14_23a.jpg"/>
          <p:cNvPicPr>
            <a:picLocks noChangeAspect="1" noChangeArrowheads="1"/>
          </p:cNvPicPr>
          <p:nvPr/>
        </p:nvPicPr>
        <p:blipFill>
          <a:blip r:embed="rId2" cstate="print"/>
          <a:srcRect b="3988"/>
          <a:stretch>
            <a:fillRect/>
          </a:stretch>
        </p:blipFill>
        <p:spPr bwMode="auto">
          <a:xfrm>
            <a:off x="168230" y="3772293"/>
            <a:ext cx="5168045" cy="3085707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622300"/>
            <a:ext cx="6018212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en-US" altLang="en-US" sz="2200" b="1">
                <a:solidFill>
                  <a:schemeClr val="bg1"/>
                </a:solidFill>
              </a:rPr>
              <a:t>Volcanoes form as molten rock erupts.</a:t>
            </a:r>
            <a:endParaRPr lang="en-US" altLang="en-US" sz="1800" b="1">
              <a:solidFill>
                <a:srgbClr val="003E9E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SECTION</a:t>
            </a:r>
          </a:p>
          <a:p>
            <a:r>
              <a:rPr lang="en-US" sz="1400">
                <a:solidFill>
                  <a:schemeClr val="bg1"/>
                </a:solidFill>
              </a:rPr>
              <a:t>OUTLINE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75782" name="Oval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75783" name="AutoShap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7578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5785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5786" name="Text Box 1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lava</a:t>
            </a:r>
          </a:p>
        </p:txBody>
      </p:sp>
      <p:sp>
        <p:nvSpPr>
          <p:cNvPr id="75787" name="Text Box 1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/>
              <a:t>pyroclastic flow</a:t>
            </a:r>
          </a:p>
        </p:txBody>
      </p:sp>
      <p:sp>
        <p:nvSpPr>
          <p:cNvPr id="75788" name="Text Box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volcano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11150" y="1539875"/>
            <a:ext cx="65595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000" dirty="0" smtClean="0"/>
              <a:t>Cinder Cone Volcanoes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 smtClean="0"/>
              <a:t>smallest type of volcano</a:t>
            </a:r>
            <a:r>
              <a:rPr lang="en-AU" sz="2000" b="0" dirty="0" smtClean="0"/>
              <a:t>, usually not more than 1000 feet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 smtClean="0"/>
              <a:t>make small amount of lava and lots of </a:t>
            </a:r>
            <a:r>
              <a:rPr lang="en-AU" sz="2000" b="0" u="sng" dirty="0" err="1" smtClean="0"/>
              <a:t>pyroclasts</a:t>
            </a:r>
            <a:endParaRPr lang="en-AU" sz="2000" b="0" u="sng" dirty="0" smtClean="0"/>
          </a:p>
          <a:p>
            <a:pPr>
              <a:buFont typeface="Arial" pitchFamily="34" charset="0"/>
              <a:buChar char="•"/>
            </a:pPr>
            <a:r>
              <a:rPr lang="en-AU" sz="2000" b="0" dirty="0" smtClean="0"/>
              <a:t>form </a:t>
            </a:r>
            <a:r>
              <a:rPr lang="en-AU" sz="2000" b="0" u="sng" dirty="0" smtClean="0"/>
              <a:t>steep cone shaped made of rock</a:t>
            </a:r>
          </a:p>
          <a:p>
            <a:pPr>
              <a:buFont typeface="Arial" pitchFamily="34" charset="0"/>
              <a:buChar char="•"/>
            </a:pPr>
            <a:r>
              <a:rPr lang="en-AU" sz="2000" b="0" dirty="0" smtClean="0"/>
              <a:t>examples: Sunset Crater, AZ; Craters of the Moon, Idaho; Paricutin, Mexico</a:t>
            </a:r>
          </a:p>
          <a:p>
            <a:pPr>
              <a:buFont typeface="Arial" pitchFamily="34" charset="0"/>
              <a:buChar char="•"/>
            </a:pPr>
            <a:endParaRPr lang="en-US" sz="2000" b="0" dirty="0"/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3.2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5810" name="AutoShape 3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CHAPTER</a:t>
            </a:r>
          </a:p>
          <a:p>
            <a:r>
              <a:rPr lang="en-US" sz="1400">
                <a:solidFill>
                  <a:schemeClr val="bg1"/>
                </a:solidFill>
              </a:rPr>
              <a:t>RESOURCES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75812" name="Oval 3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75813" name="AutoShape 3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75814" name="AutoShape 3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622300"/>
            <a:ext cx="6018212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en-US" altLang="en-US" sz="2200" b="1">
                <a:solidFill>
                  <a:schemeClr val="bg1"/>
                </a:solidFill>
              </a:rPr>
              <a:t>Volcanoes form as molten rock erupts.</a:t>
            </a:r>
            <a:endParaRPr lang="en-US" altLang="en-US" sz="1800" b="1">
              <a:solidFill>
                <a:srgbClr val="003E9E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SECTION</a:t>
            </a:r>
          </a:p>
          <a:p>
            <a:r>
              <a:rPr lang="en-US" sz="1400">
                <a:solidFill>
                  <a:schemeClr val="bg1"/>
                </a:solidFill>
              </a:rPr>
              <a:t>OUTLINE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75782" name="Oval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75783" name="AutoShape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7578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5785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5786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lava</a:t>
            </a:r>
          </a:p>
        </p:txBody>
      </p:sp>
      <p:sp>
        <p:nvSpPr>
          <p:cNvPr id="75787" name="Text Box 1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/>
              <a:t>pyroclastic flow</a:t>
            </a:r>
          </a:p>
        </p:txBody>
      </p:sp>
      <p:sp>
        <p:nvSpPr>
          <p:cNvPr id="75788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volcano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11150" y="1539875"/>
            <a:ext cx="65595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000" dirty="0"/>
              <a:t>Cinder Cone Volcanoes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/>
              <a:t>smallest type of volcano</a:t>
            </a:r>
            <a:r>
              <a:rPr lang="en-AU" sz="2000" b="0" dirty="0"/>
              <a:t>, usually not more than 1000 feet</a:t>
            </a:r>
          </a:p>
          <a:p>
            <a:pPr>
              <a:buFont typeface="Arial" pitchFamily="34" charset="0"/>
              <a:buChar char="•"/>
            </a:pPr>
            <a:r>
              <a:rPr lang="en-AU" sz="2000" b="0" u="sng" dirty="0"/>
              <a:t>make small amount of lava and lots of </a:t>
            </a:r>
            <a:r>
              <a:rPr lang="en-AU" sz="2000" b="0" u="sng" dirty="0" err="1"/>
              <a:t>pyroclasts</a:t>
            </a:r>
            <a:endParaRPr lang="en-AU" sz="2000" b="0" u="sng" dirty="0"/>
          </a:p>
          <a:p>
            <a:pPr>
              <a:buFont typeface="Arial" pitchFamily="34" charset="0"/>
              <a:buChar char="•"/>
            </a:pPr>
            <a:r>
              <a:rPr lang="en-AU" sz="2000" b="0" dirty="0"/>
              <a:t>form </a:t>
            </a:r>
            <a:r>
              <a:rPr lang="en-AU" sz="2000" b="0" u="sng" dirty="0"/>
              <a:t>steep cone shaped made of rock</a:t>
            </a:r>
          </a:p>
          <a:p>
            <a:pPr>
              <a:buFont typeface="Arial" pitchFamily="34" charset="0"/>
              <a:buChar char="•"/>
            </a:pPr>
            <a:r>
              <a:rPr lang="en-AU" sz="2000" b="0" dirty="0"/>
              <a:t>examples: Sunset Crater, AZ; Craters of the Moon, Idaho; Paricutin, Mexico</a:t>
            </a:r>
          </a:p>
          <a:p>
            <a:pPr>
              <a:buFont typeface="Arial" pitchFamily="34" charset="0"/>
              <a:buChar char="•"/>
            </a:pPr>
            <a:endParaRPr lang="en-US" sz="2000" b="0" dirty="0"/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3.2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5810" name="AutoShape 3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CHAPTER</a:t>
            </a:r>
          </a:p>
          <a:p>
            <a:r>
              <a:rPr lang="en-US" sz="1400">
                <a:solidFill>
                  <a:schemeClr val="bg1"/>
                </a:solidFill>
              </a:rPr>
              <a:t>RESOURCES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75812" name="Oval 3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75813" name="AutoShape 3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75814" name="AutoShape 3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62466" name="Picture 2" descr="Cinder-cone-volcano-519b91ca54b9724022005ca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48099"/>
            <a:ext cx="4953000" cy="30099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9833" y="1850963"/>
            <a:ext cx="6034739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0" dirty="0"/>
              <a:t>chain of </a:t>
            </a:r>
            <a:r>
              <a:rPr lang="en-US" sz="2000" dirty="0"/>
              <a:t>mountains</a:t>
            </a:r>
            <a:r>
              <a:rPr lang="en-US" sz="2000" b="0" dirty="0"/>
              <a:t> or hills that form a continuous </a:t>
            </a:r>
            <a:r>
              <a:rPr lang="en-US" sz="2000" b="0" dirty="0" smtClean="0"/>
              <a:t>raised crests</a:t>
            </a:r>
            <a:endParaRPr lang="en-US" sz="2000" b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64" y="1476891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Mountain Ridges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2330" name="Oval 4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31" name="AutoShape 4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32" name="AutoShape 4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2354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818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12365" name="Text Box 7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fault-block mountain</a:t>
            </a:r>
          </a:p>
        </p:txBody>
      </p:sp>
      <p:sp>
        <p:nvSpPr>
          <p:cNvPr id="12366" name="Text Box 78"/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folded mountain</a:t>
            </a:r>
          </a:p>
        </p:txBody>
      </p:sp>
      <p:sp>
        <p:nvSpPr>
          <p:cNvPr id="12368" name="Oval 80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369" name="AutoShape 8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70" name="Group 82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2371" name="Oval 8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72" name="AutoShape 8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73" name="AutoShape 8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83678"/>
            <a:ext cx="6092204" cy="425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610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9" name="AutoShape 53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SECTION</a:t>
            </a:r>
          </a:p>
          <a:p>
            <a:r>
              <a:rPr lang="en-US" sz="1400">
                <a:solidFill>
                  <a:schemeClr val="bg1"/>
                </a:solidFill>
              </a:rPr>
              <a:t>OUTLINE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9270" name="Group 54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9271" name="Oval 5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9272" name="AutoShape 5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9273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302" name="AutoShape 8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311" name="Rectangle 95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609600"/>
            <a:ext cx="5484812" cy="736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200" b="1">
                <a:solidFill>
                  <a:schemeClr val="bg1"/>
                </a:solidFill>
              </a:rPr>
              <a:t>Volcanoes affect Earth’s land, air, and water.</a:t>
            </a:r>
            <a:endParaRPr lang="en-US" altLang="en-US" sz="1800" b="1">
              <a:solidFill>
                <a:srgbClr val="003E9E"/>
              </a:solidFill>
            </a:endParaRPr>
          </a:p>
        </p:txBody>
      </p:sp>
      <p:sp>
        <p:nvSpPr>
          <p:cNvPr id="9315" name="Text Box 9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54825" y="233521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geyser</a:t>
            </a:r>
          </a:p>
        </p:txBody>
      </p:sp>
      <p:sp>
        <p:nvSpPr>
          <p:cNvPr id="9316" name="Text Box 10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54825" y="1838325"/>
            <a:ext cx="2044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acid rain</a:t>
            </a:r>
          </a:p>
        </p:txBody>
      </p:sp>
      <p:sp>
        <p:nvSpPr>
          <p:cNvPr id="9416" name="Rectangle 200"/>
          <p:cNvSpPr>
            <a:spLocks noChangeArrowheads="1"/>
          </p:cNvSpPr>
          <p:nvPr/>
        </p:nvSpPr>
        <p:spPr bwMode="auto">
          <a:xfrm>
            <a:off x="317500" y="1501775"/>
            <a:ext cx="6523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/>
              <a:t>Materials erupted from volcanoes, as well as heat from molten rock underground, affect Earth’s surface.</a:t>
            </a:r>
          </a:p>
        </p:txBody>
      </p:sp>
      <p:grpSp>
        <p:nvGrpSpPr>
          <p:cNvPr id="9435" name="Group 219"/>
          <p:cNvGrpSpPr>
            <a:grpSpLocks/>
          </p:cNvGrpSpPr>
          <p:nvPr/>
        </p:nvGrpSpPr>
        <p:grpSpPr bwMode="auto">
          <a:xfrm>
            <a:off x="139700" y="2536825"/>
            <a:ext cx="2184400" cy="2709863"/>
            <a:chOff x="72" y="1954"/>
            <a:chExt cx="1376" cy="1707"/>
          </a:xfrm>
        </p:grpSpPr>
        <p:grpSp>
          <p:nvGrpSpPr>
            <p:cNvPr id="9434" name="Group 218"/>
            <p:cNvGrpSpPr>
              <a:grpSpLocks/>
            </p:cNvGrpSpPr>
            <p:nvPr/>
          </p:nvGrpSpPr>
          <p:grpSpPr bwMode="auto">
            <a:xfrm>
              <a:off x="72" y="1954"/>
              <a:ext cx="1376" cy="1707"/>
              <a:chOff x="2192" y="1946"/>
              <a:chExt cx="1376" cy="1707"/>
            </a:xfrm>
          </p:grpSpPr>
          <p:pic>
            <p:nvPicPr>
              <p:cNvPr id="9415" name="Picture 199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12" y="2232"/>
                <a:ext cx="1336" cy="1421"/>
              </a:xfrm>
              <a:prstGeom prst="rect">
                <a:avLst/>
              </a:prstGeom>
              <a:noFill/>
              <a:ln w="38100">
                <a:solidFill>
                  <a:srgbClr val="003E9E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9417" name="Rectangle 201"/>
              <p:cNvSpPr>
                <a:spLocks noChangeArrowheads="1"/>
              </p:cNvSpPr>
              <p:nvPr/>
            </p:nvSpPr>
            <p:spPr bwMode="auto">
              <a:xfrm>
                <a:off x="2192" y="1946"/>
                <a:ext cx="1376" cy="258"/>
              </a:xfrm>
              <a:prstGeom prst="rect">
                <a:avLst/>
              </a:prstGeom>
              <a:solidFill>
                <a:srgbClr val="003E9E"/>
              </a:solidFill>
              <a:ln w="12700">
                <a:solidFill>
                  <a:srgbClr val="003E9E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r>
                  <a:rPr lang="en-US" sz="2000">
                    <a:solidFill>
                      <a:srgbClr val="FFFFFF"/>
                    </a:solidFill>
                  </a:rPr>
                  <a:t>Land</a:t>
                </a:r>
              </a:p>
            </p:txBody>
          </p:sp>
        </p:grpSp>
        <p:sp>
          <p:nvSpPr>
            <p:cNvPr id="9424" name="Rectangle 208"/>
            <p:cNvSpPr>
              <a:spLocks noChangeArrowheads="1"/>
            </p:cNvSpPr>
            <p:nvPr/>
          </p:nvSpPr>
          <p:spPr bwMode="auto">
            <a:xfrm>
              <a:off x="100" y="2238"/>
              <a:ext cx="1254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800" b="0"/>
                <a:t>• lava</a:t>
              </a:r>
            </a:p>
            <a:p>
              <a:pPr>
                <a:lnSpc>
                  <a:spcPct val="130000"/>
                </a:lnSpc>
              </a:pPr>
              <a:r>
                <a:rPr lang="en-US" sz="1800" b="0"/>
                <a:t>• volcanic ash</a:t>
              </a:r>
            </a:p>
            <a:p>
              <a:pPr>
                <a:lnSpc>
                  <a:spcPct val="130000"/>
                </a:lnSpc>
              </a:pPr>
              <a:r>
                <a:rPr lang="en-US" sz="1800" b="0"/>
                <a:t>• landslides</a:t>
              </a:r>
            </a:p>
            <a:p>
              <a:pPr>
                <a:lnSpc>
                  <a:spcPct val="130000"/>
                </a:lnSpc>
              </a:pPr>
              <a:r>
                <a:rPr lang="en-US" sz="1800" b="0"/>
                <a:t>• mudflows</a:t>
              </a:r>
            </a:p>
            <a:p>
              <a:pPr>
                <a:lnSpc>
                  <a:spcPct val="130000"/>
                </a:lnSpc>
              </a:pPr>
              <a:r>
                <a:rPr lang="en-US" sz="1800" b="0"/>
                <a:t>• pyroclastic flows</a:t>
              </a:r>
            </a:p>
          </p:txBody>
        </p:sp>
      </p:grpSp>
      <p:grpSp>
        <p:nvGrpSpPr>
          <p:cNvPr id="9432" name="Group 216"/>
          <p:cNvGrpSpPr>
            <a:grpSpLocks/>
          </p:cNvGrpSpPr>
          <p:nvPr/>
        </p:nvGrpSpPr>
        <p:grpSpPr bwMode="auto">
          <a:xfrm>
            <a:off x="2365375" y="2536825"/>
            <a:ext cx="2184400" cy="2701925"/>
            <a:chOff x="1474" y="1946"/>
            <a:chExt cx="1376" cy="1720"/>
          </a:xfrm>
        </p:grpSpPr>
        <p:pic>
          <p:nvPicPr>
            <p:cNvPr id="9413" name="Picture 19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94" y="2231"/>
              <a:ext cx="1336" cy="1435"/>
            </a:xfrm>
            <a:prstGeom prst="rect">
              <a:avLst/>
            </a:prstGeom>
            <a:noFill/>
            <a:ln w="38100">
              <a:solidFill>
                <a:srgbClr val="003E9E"/>
              </a:solidFill>
              <a:miter lim="800000"/>
              <a:headEnd/>
              <a:tailEnd/>
            </a:ln>
            <a:effectLst/>
          </p:spPr>
        </p:pic>
        <p:sp>
          <p:nvSpPr>
            <p:cNvPr id="9419" name="Rectangle 203"/>
            <p:cNvSpPr>
              <a:spLocks noChangeArrowheads="1"/>
            </p:cNvSpPr>
            <p:nvPr/>
          </p:nvSpPr>
          <p:spPr bwMode="auto">
            <a:xfrm>
              <a:off x="1474" y="1946"/>
              <a:ext cx="1376" cy="261"/>
            </a:xfrm>
            <a:prstGeom prst="rect">
              <a:avLst/>
            </a:prstGeom>
            <a:solidFill>
              <a:srgbClr val="003E9E"/>
            </a:solidFill>
            <a:ln w="12700">
              <a:solidFill>
                <a:srgbClr val="003E9E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en-US" sz="2000">
                  <a:solidFill>
                    <a:srgbClr val="FFFFFF"/>
                  </a:solidFill>
                </a:rPr>
                <a:t>Air</a:t>
              </a:r>
            </a:p>
          </p:txBody>
        </p:sp>
        <p:sp>
          <p:nvSpPr>
            <p:cNvPr id="9425" name="Rectangle 209"/>
            <p:cNvSpPr>
              <a:spLocks noChangeArrowheads="1"/>
            </p:cNvSpPr>
            <p:nvPr/>
          </p:nvSpPr>
          <p:spPr bwMode="auto">
            <a:xfrm>
              <a:off x="1488" y="2250"/>
              <a:ext cx="1326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14300" indent="-114300">
                <a:lnSpc>
                  <a:spcPct val="130000"/>
                </a:lnSpc>
              </a:pPr>
              <a:r>
                <a:rPr lang="en-US" sz="1800" b="0" dirty="0"/>
                <a:t>• poisonous gases</a:t>
              </a:r>
            </a:p>
            <a:p>
              <a:pPr marL="114300" indent="-114300">
                <a:lnSpc>
                  <a:spcPct val="130000"/>
                </a:lnSpc>
              </a:pPr>
              <a:r>
                <a:rPr lang="en-US" sz="1800" b="0" dirty="0"/>
                <a:t>• adds to acid rain</a:t>
              </a:r>
            </a:p>
            <a:p>
              <a:pPr marL="114300" indent="-114300">
                <a:lnSpc>
                  <a:spcPct val="130000"/>
                </a:lnSpc>
              </a:pPr>
              <a:r>
                <a:rPr lang="en-US" sz="1800" b="0" dirty="0"/>
                <a:t>• haze</a:t>
              </a:r>
            </a:p>
            <a:p>
              <a:pPr marL="114300" indent="-114300">
                <a:lnSpc>
                  <a:spcPct val="130000"/>
                </a:lnSpc>
              </a:pPr>
              <a:r>
                <a:rPr lang="en-US" sz="1800" b="0" dirty="0"/>
                <a:t>• lower temperatures</a:t>
              </a:r>
            </a:p>
          </p:txBody>
        </p:sp>
      </p:grpSp>
      <p:grpSp>
        <p:nvGrpSpPr>
          <p:cNvPr id="9433" name="Group 217"/>
          <p:cNvGrpSpPr>
            <a:grpSpLocks/>
          </p:cNvGrpSpPr>
          <p:nvPr/>
        </p:nvGrpSpPr>
        <p:grpSpPr bwMode="auto">
          <a:xfrm>
            <a:off x="4591050" y="2530475"/>
            <a:ext cx="2184400" cy="2709863"/>
            <a:chOff x="2876" y="1946"/>
            <a:chExt cx="1376" cy="1707"/>
          </a:xfrm>
        </p:grpSpPr>
        <p:pic>
          <p:nvPicPr>
            <p:cNvPr id="9412" name="Picture 19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2232"/>
              <a:ext cx="1336" cy="1421"/>
            </a:xfrm>
            <a:prstGeom prst="rect">
              <a:avLst/>
            </a:prstGeom>
            <a:noFill/>
            <a:ln w="38100">
              <a:solidFill>
                <a:srgbClr val="003E9E"/>
              </a:solidFill>
              <a:miter lim="800000"/>
              <a:headEnd/>
              <a:tailEnd/>
            </a:ln>
            <a:effectLst/>
          </p:spPr>
        </p:pic>
        <p:sp>
          <p:nvSpPr>
            <p:cNvPr id="9418" name="Rectangle 202"/>
            <p:cNvSpPr>
              <a:spLocks noChangeArrowheads="1"/>
            </p:cNvSpPr>
            <p:nvPr/>
          </p:nvSpPr>
          <p:spPr bwMode="auto">
            <a:xfrm>
              <a:off x="2876" y="1946"/>
              <a:ext cx="1376" cy="258"/>
            </a:xfrm>
            <a:prstGeom prst="rect">
              <a:avLst/>
            </a:prstGeom>
            <a:solidFill>
              <a:srgbClr val="003E9E"/>
            </a:solidFill>
            <a:ln w="12700">
              <a:solidFill>
                <a:srgbClr val="003E9E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en-US" sz="2000">
                  <a:solidFill>
                    <a:srgbClr val="FFFFFF"/>
                  </a:solidFill>
                </a:rPr>
                <a:t>Water</a:t>
              </a:r>
            </a:p>
          </p:txBody>
        </p:sp>
        <p:sp>
          <p:nvSpPr>
            <p:cNvPr id="9426" name="Rectangle 210"/>
            <p:cNvSpPr>
              <a:spLocks noChangeArrowheads="1"/>
            </p:cNvSpPr>
            <p:nvPr/>
          </p:nvSpPr>
          <p:spPr bwMode="auto">
            <a:xfrm>
              <a:off x="2920" y="2238"/>
              <a:ext cx="1190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800" b="0"/>
                <a:t>• hot springs</a:t>
              </a:r>
            </a:p>
            <a:p>
              <a:pPr>
                <a:lnSpc>
                  <a:spcPct val="130000"/>
                </a:lnSpc>
              </a:pPr>
              <a:r>
                <a:rPr lang="en-US" sz="1800" b="0"/>
                <a:t>• geysers</a:t>
              </a:r>
            </a:p>
            <a:p>
              <a:pPr>
                <a:lnSpc>
                  <a:spcPct val="130000"/>
                </a:lnSpc>
              </a:pPr>
              <a:r>
                <a:rPr lang="en-US" sz="1800" b="0"/>
                <a:t>• fumaroles</a:t>
              </a:r>
            </a:p>
            <a:p>
              <a:pPr>
                <a:lnSpc>
                  <a:spcPct val="130000"/>
                </a:lnSpc>
              </a:pPr>
              <a:r>
                <a:rPr lang="en-US" sz="1800" b="0"/>
                <a:t>• deep-sea vents</a:t>
              </a:r>
              <a:endParaRPr lang="en-US" b="0">
                <a:latin typeface="Helvetica" charset="0"/>
              </a:endParaRPr>
            </a:p>
          </p:txBody>
        </p:sp>
      </p:grpSp>
      <p:sp>
        <p:nvSpPr>
          <p:cNvPr id="9436" name="Oval 220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3.3</a:t>
            </a:r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9448" name="Group 232"/>
          <p:cNvGrpSpPr>
            <a:grpSpLocks/>
          </p:cNvGrpSpPr>
          <p:nvPr/>
        </p:nvGrpSpPr>
        <p:grpSpPr bwMode="auto">
          <a:xfrm>
            <a:off x="2206625" y="5549900"/>
            <a:ext cx="3063875" cy="1069975"/>
            <a:chOff x="2302" y="3496"/>
            <a:chExt cx="1930" cy="674"/>
          </a:xfrm>
        </p:grpSpPr>
        <p:grpSp>
          <p:nvGrpSpPr>
            <p:cNvPr id="9449" name="Group 233"/>
            <p:cNvGrpSpPr>
              <a:grpSpLocks/>
            </p:cNvGrpSpPr>
            <p:nvPr/>
          </p:nvGrpSpPr>
          <p:grpSpPr bwMode="auto">
            <a:xfrm>
              <a:off x="2302" y="3496"/>
              <a:ext cx="1490" cy="320"/>
              <a:chOff x="1150" y="1464"/>
              <a:chExt cx="2834" cy="632"/>
            </a:xfrm>
          </p:grpSpPr>
          <p:grpSp>
            <p:nvGrpSpPr>
              <p:cNvPr id="9450" name="Group 234"/>
              <p:cNvGrpSpPr>
                <a:grpSpLocks/>
              </p:cNvGrpSpPr>
              <p:nvPr/>
            </p:nvGrpSpPr>
            <p:grpSpPr bwMode="auto">
              <a:xfrm>
                <a:off x="1584" y="1584"/>
                <a:ext cx="2400" cy="480"/>
                <a:chOff x="1584" y="1584"/>
                <a:chExt cx="2400" cy="480"/>
              </a:xfrm>
            </p:grpSpPr>
            <p:sp>
              <p:nvSpPr>
                <p:cNvPr id="9451" name="Rectangle 235"/>
                <p:cNvSpPr>
                  <a:spLocks noChangeArrowheads="1"/>
                </p:cNvSpPr>
                <p:nvPr/>
              </p:nvSpPr>
              <p:spPr bwMode="auto">
                <a:xfrm>
                  <a:off x="1584" y="1584"/>
                  <a:ext cx="2160" cy="288"/>
                </a:xfrm>
                <a:prstGeom prst="rect">
                  <a:avLst/>
                </a:prstGeom>
                <a:solidFill>
                  <a:srgbClr val="EE1C2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9452" name="Oval 236"/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432" cy="480"/>
                </a:xfrm>
                <a:prstGeom prst="ellipse">
                  <a:avLst/>
                </a:prstGeom>
                <a:solidFill>
                  <a:srgbClr val="EE1C2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9453" name="Rectangle 237"/>
                <p:cNvSpPr>
                  <a:spLocks noChangeArrowheads="1"/>
                </p:cNvSpPr>
                <p:nvPr/>
              </p:nvSpPr>
              <p:spPr bwMode="auto">
                <a:xfrm>
                  <a:off x="3408" y="1872"/>
                  <a:ext cx="576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pic>
            <p:nvPicPr>
              <p:cNvPr id="9454" name="Picture 238" descr="i.gif                                                          00034938 Macintosh                      BE4B3FBF: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50" y="1464"/>
                <a:ext cx="672" cy="632"/>
              </a:xfrm>
              <a:prstGeom prst="rect">
                <a:avLst/>
              </a:prstGeom>
              <a:noFill/>
            </p:spPr>
          </p:pic>
        </p:grpSp>
        <p:sp>
          <p:nvSpPr>
            <p:cNvPr id="9455" name="Text Box 239"/>
            <p:cNvSpPr txBox="1">
              <a:spLocks noChangeArrowheads="1"/>
            </p:cNvSpPr>
            <p:nvPr/>
          </p:nvSpPr>
          <p:spPr bwMode="auto">
            <a:xfrm>
              <a:off x="2624" y="3536"/>
              <a:ext cx="12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</a:rPr>
                <a:t>VISUALIZATION</a:t>
              </a:r>
              <a:endParaRPr lang="en-US" sz="1500"/>
            </a:p>
          </p:txBody>
        </p:sp>
        <p:sp>
          <p:nvSpPr>
            <p:cNvPr id="9456" name="Text Box 240"/>
            <p:cNvSpPr txBox="1">
              <a:spLocks noChangeArrowheads="1"/>
            </p:cNvSpPr>
            <p:nvPr/>
          </p:nvSpPr>
          <p:spPr bwMode="auto">
            <a:xfrm>
              <a:off x="2552" y="3844"/>
              <a:ext cx="16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/>
                <a:t>Watch clips of erupted volcanic material.</a:t>
              </a:r>
              <a:endParaRPr lang="en-US" b="0"/>
            </a:p>
          </p:txBody>
        </p:sp>
        <p:sp>
          <p:nvSpPr>
            <p:cNvPr id="9457" name="Text Box 241"/>
            <p:cNvSpPr txBox="1">
              <a:spLocks noChangeArrowheads="1"/>
            </p:cNvSpPr>
            <p:nvPr/>
          </p:nvSpPr>
          <p:spPr bwMode="auto">
            <a:xfrm>
              <a:off x="2622" y="3702"/>
              <a:ext cx="102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>
                  <a:solidFill>
                    <a:srgbClr val="EE2623"/>
                  </a:solidFill>
                </a:rPr>
                <a:t>CLASSZONE.COM</a:t>
              </a:r>
              <a:endParaRPr lang="en-US" sz="1400"/>
            </a:p>
          </p:txBody>
        </p:sp>
      </p:grpSp>
      <p:sp>
        <p:nvSpPr>
          <p:cNvPr id="9458" name="Rectangle 242">
            <a:hlinkClick r:id="rId11"/>
          </p:cNvPr>
          <p:cNvSpPr>
            <a:spLocks noChangeArrowheads="1"/>
          </p:cNvSpPr>
          <p:nvPr/>
        </p:nvSpPr>
        <p:spPr bwMode="auto">
          <a:xfrm>
            <a:off x="2603500" y="5753100"/>
            <a:ext cx="195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459" name="AutoShape 24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CHAPTER</a:t>
            </a:r>
          </a:p>
          <a:p>
            <a:r>
              <a:rPr lang="en-US" sz="1400">
                <a:solidFill>
                  <a:schemeClr val="bg1"/>
                </a:solidFill>
              </a:rPr>
              <a:t>RESOURCES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9460" name="Group 244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9461" name="Oval 24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9462" name="AutoShape 24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9463" name="AutoShape 24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6600448" presetClass="entr" presetSubtype="2243126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6600448" presetClass="entr" presetSubtype="22434615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6600448" presetClass="entr" presetSubtype="22434644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6" grpId="0" autoUpdateAnimBg="0"/>
      <p:bldP spid="94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2327" y="1881804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Rain that has become more acidic than normal due to pollution.</a:t>
            </a:r>
            <a:endParaRPr lang="en-US" b="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6556" y="1479195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acid rain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20521" name="Rectangle 41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228600" y="6262688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522" name="AutoShape 42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>
                <a:solidFill>
                  <a:schemeClr val="bg1"/>
                </a:solidFill>
              </a:rPr>
              <a:t>SUMMARY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20523" name="Group 43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20524" name="Oval 4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20525" name="AutoShape 4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20526" name="AutoShape 4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541" name="AutoShape 6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551" name="Rectangle 71"/>
          <p:cNvSpPr>
            <a:spLocks noChangeArrowheads="1"/>
          </p:cNvSpPr>
          <p:nvPr/>
        </p:nvSpPr>
        <p:spPr bwMode="auto">
          <a:xfrm>
            <a:off x="1373188" y="609600"/>
            <a:ext cx="54848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>
                <a:solidFill>
                  <a:schemeClr val="bg1"/>
                </a:solidFill>
              </a:rPr>
              <a:t>Volcanoes affect Earth’s land, air, and water.</a:t>
            </a:r>
          </a:p>
        </p:txBody>
      </p:sp>
      <p:sp>
        <p:nvSpPr>
          <p:cNvPr id="20566" name="Text Box 8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54825" y="233521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geyser</a:t>
            </a:r>
          </a:p>
        </p:txBody>
      </p:sp>
      <p:sp>
        <p:nvSpPr>
          <p:cNvPr id="20567" name="Text Box 87"/>
          <p:cNvSpPr txBox="1">
            <a:spLocks noChangeArrowheads="1"/>
          </p:cNvSpPr>
          <p:nvPr/>
        </p:nvSpPr>
        <p:spPr bwMode="auto">
          <a:xfrm>
            <a:off x="6854825" y="1838325"/>
            <a:ext cx="2044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acid rain</a:t>
            </a:r>
          </a:p>
        </p:txBody>
      </p:sp>
      <p:sp>
        <p:nvSpPr>
          <p:cNvPr id="20568" name="Oval 88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3.3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569" name="AutoShape 8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CHAPTER</a:t>
            </a:r>
          </a:p>
          <a:p>
            <a:r>
              <a:rPr lang="en-US" sz="1400">
                <a:solidFill>
                  <a:schemeClr val="bg1"/>
                </a:solidFill>
              </a:rPr>
              <a:t>RESOURCES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20570" name="Group 90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20571" name="Oval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20572" name="AutoShape 9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20573" name="AutoShape 9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12290" name="Picture 2" descr="http://www.weatherwizkids.com/acidrai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331" y="2549402"/>
            <a:ext cx="5595582" cy="43085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2327" y="1881804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Rain that has become more acidic than normal due to pollution.</a:t>
            </a:r>
            <a:endParaRPr lang="en-US" b="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6556" y="1479195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acid rain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20521" name="Rectangle 41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228600" y="6262688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522" name="AutoShape 42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>
                <a:solidFill>
                  <a:schemeClr val="bg1"/>
                </a:solidFill>
              </a:rPr>
              <a:t>SUMMARY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20524" name="Oval 4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20525" name="AutoShape 4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20526" name="AutoShape 4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541" name="AutoShape 6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551" name="Rectangle 71"/>
          <p:cNvSpPr>
            <a:spLocks noChangeArrowheads="1"/>
          </p:cNvSpPr>
          <p:nvPr/>
        </p:nvSpPr>
        <p:spPr bwMode="auto">
          <a:xfrm>
            <a:off x="1373188" y="609600"/>
            <a:ext cx="54848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>
                <a:solidFill>
                  <a:schemeClr val="bg1"/>
                </a:solidFill>
              </a:rPr>
              <a:t>Volcanoes affect Earth’s land, air, and water.</a:t>
            </a:r>
          </a:p>
        </p:txBody>
      </p:sp>
      <p:sp>
        <p:nvSpPr>
          <p:cNvPr id="20566" name="Text Box 8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54825" y="233521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geyser</a:t>
            </a:r>
          </a:p>
        </p:txBody>
      </p:sp>
      <p:sp>
        <p:nvSpPr>
          <p:cNvPr id="20567" name="Text Box 87"/>
          <p:cNvSpPr txBox="1">
            <a:spLocks noChangeArrowheads="1"/>
          </p:cNvSpPr>
          <p:nvPr/>
        </p:nvSpPr>
        <p:spPr bwMode="auto">
          <a:xfrm>
            <a:off x="6854825" y="1838325"/>
            <a:ext cx="2044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acid rain</a:t>
            </a:r>
          </a:p>
        </p:txBody>
      </p:sp>
      <p:sp>
        <p:nvSpPr>
          <p:cNvPr id="20568" name="Oval 88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3.3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569" name="AutoShape 8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CHAPTER</a:t>
            </a:r>
          </a:p>
          <a:p>
            <a:r>
              <a:rPr lang="en-US" sz="1400">
                <a:solidFill>
                  <a:schemeClr val="bg1"/>
                </a:solidFill>
              </a:rPr>
              <a:t>RESOURCES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20571" name="Oval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20572" name="AutoShape 9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20573" name="AutoShape 9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20575" name="Picture 95" descr="http://4.bp.blogspot.com/-MyCEov43xZ4/VQtH0OR4TfI/AAAAAAAAASc/odWEJJITueY/s1600/acid%2Brain%2Bfis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452" y="2634019"/>
            <a:ext cx="5631976" cy="42239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2326" y="2018282"/>
            <a:ext cx="5484812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0" dirty="0"/>
              <a:t>A type of hot spring that shoots water into the air.</a:t>
            </a:r>
            <a:endParaRPr lang="en-US" b="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6556" y="1492843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geyser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21575" name="AutoShape 71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>
                <a:solidFill>
                  <a:schemeClr val="bg1"/>
                </a:solidFill>
              </a:rPr>
              <a:t>SUMMARY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21576" name="Group 72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21577" name="Oval 7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21578" name="AutoShape 7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21579" name="AutoShape 7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1587" name="AutoShape 8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1373188" y="609600"/>
            <a:ext cx="54848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>
                <a:solidFill>
                  <a:schemeClr val="bg1"/>
                </a:solidFill>
              </a:rPr>
              <a:t>Volcanoes affect Earth’s land, air, and water.</a:t>
            </a:r>
          </a:p>
        </p:txBody>
      </p:sp>
      <p:sp>
        <p:nvSpPr>
          <p:cNvPr id="21612" name="Text Box 108"/>
          <p:cNvSpPr txBox="1">
            <a:spLocks noChangeArrowheads="1"/>
          </p:cNvSpPr>
          <p:nvPr/>
        </p:nvSpPr>
        <p:spPr bwMode="auto">
          <a:xfrm>
            <a:off x="6854825" y="233521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geyser</a:t>
            </a:r>
          </a:p>
        </p:txBody>
      </p:sp>
      <p:sp>
        <p:nvSpPr>
          <p:cNvPr id="21613" name="Text Box 10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54825" y="1838325"/>
            <a:ext cx="20447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acid rain</a:t>
            </a:r>
          </a:p>
        </p:txBody>
      </p:sp>
      <p:sp>
        <p:nvSpPr>
          <p:cNvPr id="21614" name="Oval 110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3.3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1615" name="AutoShape 1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CHAPTER</a:t>
            </a:r>
          </a:p>
          <a:p>
            <a:r>
              <a:rPr lang="en-US" sz="1400">
                <a:solidFill>
                  <a:schemeClr val="bg1"/>
                </a:solidFill>
              </a:rPr>
              <a:t>RESOURCES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21616" name="Group 112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21617" name="Oval 11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21618" name="AutoShape 11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21619" name="AutoShape 11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98306" name="Picture 2" descr="http://magic-ays.com/img/ValleyofGeysers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3878" y="2534951"/>
            <a:ext cx="3276671" cy="40637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5913" y="1574800"/>
            <a:ext cx="445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I. Movement of rock builds mountains.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74713" y="2084388"/>
            <a:ext cx="602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A. Most mountains form along plate boundaries.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395413" y="2593975"/>
            <a:ext cx="545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1. Mountain Ranges and Belts</a:t>
            </a:r>
          </a:p>
        </p:txBody>
      </p:sp>
      <p:sp>
        <p:nvSpPr>
          <p:cNvPr id="30755" name="AutoShape 35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>
                <a:solidFill>
                  <a:schemeClr val="bg1"/>
                </a:solidFill>
              </a:rPr>
              <a:t>SUMMARY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30756" name="Group 36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30757" name="Oval 3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30758" name="AutoShape 3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30759" name="AutoShape 3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1395413" y="3103563"/>
            <a:ext cx="418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2. Mountains, Rocks, and Sediment</a:t>
            </a:r>
          </a:p>
        </p:txBody>
      </p:sp>
      <p:sp>
        <p:nvSpPr>
          <p:cNvPr id="30765" name="AutoShape 4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0781" name="Text Box 6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5135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30787" name="Rectangle 67"/>
          <p:cNvSpPr>
            <a:spLocks noChangeArrowheads="1"/>
          </p:cNvSpPr>
          <p:nvPr/>
        </p:nvSpPr>
        <p:spPr bwMode="auto">
          <a:xfrm>
            <a:off x="874713" y="3613150"/>
            <a:ext cx="636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B. Mountains can form as rocks fold.</a:t>
            </a:r>
          </a:p>
        </p:txBody>
      </p:sp>
      <p:sp>
        <p:nvSpPr>
          <p:cNvPr id="30800" name="Rectangle 80"/>
          <p:cNvSpPr>
            <a:spLocks noChangeArrowheads="1"/>
          </p:cNvSpPr>
          <p:nvPr/>
        </p:nvSpPr>
        <p:spPr bwMode="auto">
          <a:xfrm>
            <a:off x="874713" y="4122738"/>
            <a:ext cx="595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C. Mountains can form as rocks move along faults.</a:t>
            </a:r>
          </a:p>
        </p:txBody>
      </p:sp>
      <p:sp>
        <p:nvSpPr>
          <p:cNvPr id="30801" name="Text Box 8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/>
              <a:t>fault-block mountain</a:t>
            </a:r>
          </a:p>
        </p:txBody>
      </p:sp>
      <p:sp>
        <p:nvSpPr>
          <p:cNvPr id="30802" name="Text Box 8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folded mountain</a:t>
            </a:r>
          </a:p>
        </p:txBody>
      </p:sp>
      <p:sp>
        <p:nvSpPr>
          <p:cNvPr id="30803" name="Oval 83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3.1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0804" name="AutoShape 8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CHAPTER</a:t>
            </a:r>
          </a:p>
          <a:p>
            <a:r>
              <a:rPr lang="en-US" sz="1400">
                <a:solidFill>
                  <a:schemeClr val="bg1"/>
                </a:solidFill>
              </a:rPr>
              <a:t>RESOURCES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30805" name="Group 85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30806" name="Oval 8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30807" name="AutoShape 8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30808" name="AutoShape 8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5" grpId="0" autoUpdateAnimBg="0"/>
      <p:bldP spid="30772" grpId="0" autoUpdateAnimBg="0"/>
      <p:bldP spid="30787" grpId="0" autoUpdateAnimBg="0"/>
      <p:bldP spid="3080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5" name="Rectangle 91"/>
          <p:cNvSpPr>
            <a:spLocks noChangeArrowheads="1"/>
          </p:cNvSpPr>
          <p:nvPr/>
        </p:nvSpPr>
        <p:spPr bwMode="auto">
          <a:xfrm>
            <a:off x="1446213" y="2395538"/>
            <a:ext cx="538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1. Magma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66713" y="1538288"/>
            <a:ext cx="479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II. Volcanoes form as molten rock erupts.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912813" y="1966913"/>
            <a:ext cx="594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A. Volcanoes erupt many types of material.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912813" y="3681413"/>
            <a:ext cx="596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tabLst>
                <a:tab pos="1778000" algn="l"/>
              </a:tabLst>
            </a:pPr>
            <a:r>
              <a:rPr lang="en-US" sz="2000" b="0"/>
              <a:t>B. Most volcanoes form along plate boundaries.</a:t>
            </a:r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>
                <a:solidFill>
                  <a:schemeClr val="bg1"/>
                </a:solidFill>
              </a:rPr>
              <a:t>SUMMARY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31769" name="Group 25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31770" name="Oval 2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31771" name="AutoShape 2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31772" name="AutoShap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1446213" y="2824163"/>
            <a:ext cx="232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2. Rock Fragments</a:t>
            </a: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1446213" y="3252788"/>
            <a:ext cx="2230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3. Volcanic Gases</a:t>
            </a:r>
          </a:p>
        </p:txBody>
      </p:sp>
      <p:sp>
        <p:nvSpPr>
          <p:cNvPr id="31785" name="AutoShape 4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1791" name="Rectangle 47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622300"/>
            <a:ext cx="6018212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200"/>
              </a:spcBef>
              <a:spcAft>
                <a:spcPts val="300"/>
              </a:spcAft>
            </a:pPr>
            <a:r>
              <a:rPr lang="en-US" altLang="en-US" sz="2200" b="1">
                <a:solidFill>
                  <a:schemeClr val="bg1"/>
                </a:solidFill>
              </a:rPr>
              <a:t>Volcanoes form as molten rock erupts.</a:t>
            </a:r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912813" y="4110038"/>
            <a:ext cx="531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C. Volcanoes can be many shapes and sizes.</a:t>
            </a:r>
          </a:p>
        </p:txBody>
      </p:sp>
      <p:sp>
        <p:nvSpPr>
          <p:cNvPr id="31817" name="Rectangle 73"/>
          <p:cNvSpPr>
            <a:spLocks noChangeArrowheads="1"/>
          </p:cNvSpPr>
          <p:nvPr/>
        </p:nvSpPr>
        <p:spPr bwMode="auto">
          <a:xfrm>
            <a:off x="912813" y="4537075"/>
            <a:ext cx="3795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D. Scientists monitor volcanoes.</a:t>
            </a:r>
          </a:p>
        </p:txBody>
      </p:sp>
      <p:sp>
        <p:nvSpPr>
          <p:cNvPr id="31840" name="Text Box 9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3050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lava</a:t>
            </a:r>
          </a:p>
        </p:txBody>
      </p:sp>
      <p:sp>
        <p:nvSpPr>
          <p:cNvPr id="31841" name="Text Box 9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27606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/>
              <a:t>pyroclastic flow</a:t>
            </a:r>
          </a:p>
        </p:txBody>
      </p:sp>
      <p:sp>
        <p:nvSpPr>
          <p:cNvPr id="31842" name="Text Box 9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61175" y="1838325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volcano</a:t>
            </a:r>
          </a:p>
        </p:txBody>
      </p:sp>
      <p:sp>
        <p:nvSpPr>
          <p:cNvPr id="31843" name="Oval 99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3.2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1844" name="AutoShape 10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CHAPTER</a:t>
            </a:r>
          </a:p>
          <a:p>
            <a:r>
              <a:rPr lang="en-US" sz="1400">
                <a:solidFill>
                  <a:schemeClr val="bg1"/>
                </a:solidFill>
              </a:rPr>
              <a:t>RESOURCES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31845" name="Group 101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31846" name="Oval 10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31847" name="AutoShape 10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31848" name="AutoShape 10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35" grpId="0" autoUpdateAnimBg="0"/>
      <p:bldP spid="31750" grpId="0" autoUpdateAnimBg="0"/>
      <p:bldP spid="31753" grpId="0" autoUpdateAnimBg="0"/>
      <p:bldP spid="31754" grpId="0" autoUpdateAnimBg="0"/>
      <p:bldP spid="31775" grpId="0" autoUpdateAnimBg="0"/>
      <p:bldP spid="31777" grpId="0" autoUpdateAnimBg="0"/>
      <p:bldP spid="31816" grpId="0" autoUpdateAnimBg="0"/>
      <p:bldP spid="3181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28613" y="1598613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III. Volcanoes affect Earth’s land, air, and water.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950913" y="2057400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A. Volcanic eruptions affect the land.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433513" y="481965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2. Deep-Sea Vents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433513" y="2978150"/>
            <a:ext cx="542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2. Long-term Effects	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950913" y="3438525"/>
            <a:ext cx="471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B. Volcanic gases and ash affect the air.</a:t>
            </a:r>
          </a:p>
        </p:txBody>
      </p:sp>
      <p:sp>
        <p:nvSpPr>
          <p:cNvPr id="32804" name="AutoShape 36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>
                <a:solidFill>
                  <a:schemeClr val="bg1"/>
                </a:solidFill>
              </a:rPr>
              <a:t>SUMMARY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32806" name="Oval 3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32807" name="AutoShape 3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32808" name="AutoShape 4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2821" name="AutoShape 5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50100" y="203200"/>
            <a:ext cx="1778000" cy="36353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2826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596900"/>
            <a:ext cx="5484812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200" b="1">
                <a:solidFill>
                  <a:schemeClr val="bg1"/>
                </a:solidFill>
              </a:rPr>
              <a:t>Volcanoes affect Earth’s land, air, and water.</a:t>
            </a:r>
          </a:p>
        </p:txBody>
      </p:sp>
      <p:sp>
        <p:nvSpPr>
          <p:cNvPr id="32838" name="Rectangle 70"/>
          <p:cNvSpPr>
            <a:spLocks noChangeArrowheads="1"/>
          </p:cNvSpPr>
          <p:nvPr/>
        </p:nvSpPr>
        <p:spPr bwMode="auto">
          <a:xfrm>
            <a:off x="950913" y="38989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C. Volcanic activity affects water.</a:t>
            </a:r>
          </a:p>
        </p:txBody>
      </p:sp>
      <p:sp>
        <p:nvSpPr>
          <p:cNvPr id="32839" name="Rectangle 71"/>
          <p:cNvSpPr>
            <a:spLocks noChangeArrowheads="1"/>
          </p:cNvSpPr>
          <p:nvPr/>
        </p:nvSpPr>
        <p:spPr bwMode="auto">
          <a:xfrm>
            <a:off x="1433513" y="4359275"/>
            <a:ext cx="471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1. Hot Springs, Geysers, and Fumaroles</a:t>
            </a:r>
          </a:p>
        </p:txBody>
      </p:sp>
      <p:sp>
        <p:nvSpPr>
          <p:cNvPr id="32843" name="Rectangle 75"/>
          <p:cNvSpPr>
            <a:spLocks noChangeArrowheads="1"/>
          </p:cNvSpPr>
          <p:nvPr/>
        </p:nvSpPr>
        <p:spPr bwMode="auto">
          <a:xfrm>
            <a:off x="1433513" y="2517775"/>
            <a:ext cx="538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/>
              <a:t>1. Immediate Effects</a:t>
            </a:r>
          </a:p>
        </p:txBody>
      </p:sp>
      <p:sp>
        <p:nvSpPr>
          <p:cNvPr id="32847" name="Text Box 7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54825" y="233521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geyser</a:t>
            </a:r>
          </a:p>
        </p:txBody>
      </p:sp>
      <p:sp>
        <p:nvSpPr>
          <p:cNvPr id="32848" name="Text Box 8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54825" y="1838325"/>
            <a:ext cx="20447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/>
              <a:t>acid rain</a:t>
            </a:r>
          </a:p>
        </p:txBody>
      </p:sp>
      <p:sp>
        <p:nvSpPr>
          <p:cNvPr id="32849" name="Oval 81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3.3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2850" name="AutoShape 8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>
                <a:solidFill>
                  <a:schemeClr val="bg1"/>
                </a:solidFill>
              </a:rPr>
              <a:t>CHAPTER</a:t>
            </a:r>
          </a:p>
          <a:p>
            <a:r>
              <a:rPr lang="en-US" sz="1400">
                <a:solidFill>
                  <a:schemeClr val="bg1"/>
                </a:solidFill>
              </a:rPr>
              <a:t>RESOURCES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32851" name="Group 83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32852" name="Oval 8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32853" name="AutoShape 8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</p:grpSp>
      <p:sp>
        <p:nvSpPr>
          <p:cNvPr id="32854" name="AutoShape 8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utoUpdateAnimBg="0"/>
      <p:bldP spid="32777" grpId="0" autoUpdateAnimBg="0"/>
      <p:bldP spid="32778" grpId="0" autoUpdateAnimBg="0"/>
      <p:bldP spid="32781" grpId="0" autoUpdateAnimBg="0"/>
      <p:bldP spid="32782" grpId="0" autoUpdateAnimBg="0"/>
      <p:bldP spid="32838" grpId="0" autoUpdateAnimBg="0"/>
      <p:bldP spid="32839" grpId="0" autoUpdateAnimBg="0"/>
      <p:bldP spid="3284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1320800"/>
            <a:ext cx="9144000" cy="2032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76803" name="Picture 3" descr="scippt-banner.jpg                                              0000040BSUKANICH Vol 3                 BB25C052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1373188"/>
          </a:xfrm>
          <a:prstGeom prst="rect">
            <a:avLst/>
          </a:prstGeom>
          <a:noFill/>
        </p:spPr>
      </p:pic>
      <p:sp>
        <p:nvSpPr>
          <p:cNvPr id="76804" name="Oval 4"/>
          <p:cNvSpPr>
            <a:spLocks noChangeArrowheads="1"/>
          </p:cNvSpPr>
          <p:nvPr/>
        </p:nvSpPr>
        <p:spPr bwMode="auto">
          <a:xfrm>
            <a:off x="273050" y="273050"/>
            <a:ext cx="914400" cy="9144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680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62800" y="231775"/>
            <a:ext cx="1773238" cy="30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lIns="0" tIns="27432" rIns="0" bIns="0" anchor="ctr"/>
          <a:lstStyle/>
          <a:p>
            <a:pPr algn="ctr"/>
            <a:r>
              <a:rPr lang="en-US" sz="1600">
                <a:solidFill>
                  <a:srgbClr val="003399"/>
                </a:solidFill>
              </a:rPr>
              <a:t>CHAPTER HOME</a:t>
            </a:r>
            <a:endParaRPr lang="en-US" sz="1600"/>
          </a:p>
        </p:txBody>
      </p:sp>
      <p:pic>
        <p:nvPicPr>
          <p:cNvPr id="76806" name="Picture 6" descr="&#10;MSS_IG.gif                                                     000C46F9 Macintosh                      BE4B3FBF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17500"/>
            <a:ext cx="741362" cy="827088"/>
          </a:xfrm>
          <a:prstGeom prst="rect">
            <a:avLst/>
          </a:prstGeom>
          <a:noFill/>
        </p:spPr>
      </p:pic>
      <p:sp>
        <p:nvSpPr>
          <p:cNvPr id="76807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1308100" y="482600"/>
            <a:ext cx="3924300" cy="6604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200" b="1">
                <a:solidFill>
                  <a:schemeClr val="bg1"/>
                </a:solidFill>
              </a:rPr>
              <a:t>Image Gallery</a:t>
            </a:r>
            <a:endParaRPr lang="en-US" altLang="en-US" sz="3200" b="1">
              <a:solidFill>
                <a:srgbClr val="41AC3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149225" y="1611313"/>
            <a:ext cx="597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Click on the icons to see a larger image or animation.</a:t>
            </a:r>
          </a:p>
        </p:txBody>
      </p:sp>
      <p:grpSp>
        <p:nvGrpSpPr>
          <p:cNvPr id="76843" name="Group 43"/>
          <p:cNvGrpSpPr>
            <a:grpSpLocks/>
          </p:cNvGrpSpPr>
          <p:nvPr/>
        </p:nvGrpSpPr>
        <p:grpSpPr bwMode="auto">
          <a:xfrm>
            <a:off x="1749425" y="5092700"/>
            <a:ext cx="2466975" cy="704850"/>
            <a:chOff x="518" y="3496"/>
            <a:chExt cx="1554" cy="444"/>
          </a:xfrm>
        </p:grpSpPr>
        <p:grpSp>
          <p:nvGrpSpPr>
            <p:cNvPr id="76844" name="Group 44"/>
            <p:cNvGrpSpPr>
              <a:grpSpLocks/>
            </p:cNvGrpSpPr>
            <p:nvPr/>
          </p:nvGrpSpPr>
          <p:grpSpPr bwMode="auto">
            <a:xfrm>
              <a:off x="518" y="3496"/>
              <a:ext cx="1490" cy="320"/>
              <a:chOff x="1150" y="1464"/>
              <a:chExt cx="2834" cy="632"/>
            </a:xfrm>
          </p:grpSpPr>
          <p:grpSp>
            <p:nvGrpSpPr>
              <p:cNvPr id="76845" name="Group 45"/>
              <p:cNvGrpSpPr>
                <a:grpSpLocks/>
              </p:cNvGrpSpPr>
              <p:nvPr/>
            </p:nvGrpSpPr>
            <p:grpSpPr bwMode="auto">
              <a:xfrm>
                <a:off x="1584" y="1584"/>
                <a:ext cx="2400" cy="480"/>
                <a:chOff x="1584" y="1584"/>
                <a:chExt cx="2400" cy="480"/>
              </a:xfrm>
            </p:grpSpPr>
            <p:sp>
              <p:nvSpPr>
                <p:cNvPr id="76846" name="Rectangle 46"/>
                <p:cNvSpPr>
                  <a:spLocks noChangeArrowheads="1"/>
                </p:cNvSpPr>
                <p:nvPr/>
              </p:nvSpPr>
              <p:spPr bwMode="auto">
                <a:xfrm>
                  <a:off x="1584" y="1584"/>
                  <a:ext cx="2160" cy="288"/>
                </a:xfrm>
                <a:prstGeom prst="rect">
                  <a:avLst/>
                </a:prstGeom>
                <a:solidFill>
                  <a:srgbClr val="EE1C2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76847" name="Oval 47"/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432" cy="480"/>
                </a:xfrm>
                <a:prstGeom prst="ellipse">
                  <a:avLst/>
                </a:prstGeom>
                <a:solidFill>
                  <a:srgbClr val="EE1C2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76848" name="Rectangle 48"/>
                <p:cNvSpPr>
                  <a:spLocks noChangeArrowheads="1"/>
                </p:cNvSpPr>
                <p:nvPr/>
              </p:nvSpPr>
              <p:spPr bwMode="auto">
                <a:xfrm>
                  <a:off x="3408" y="1872"/>
                  <a:ext cx="576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pic>
            <p:nvPicPr>
              <p:cNvPr id="76849" name="Picture 49" descr="i.gif                                                          00034938 Macintosh                      BE4B3FBF: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50" y="1464"/>
                <a:ext cx="672" cy="632"/>
              </a:xfrm>
              <a:prstGeom prst="rect">
                <a:avLst/>
              </a:prstGeom>
              <a:noFill/>
            </p:spPr>
          </p:pic>
        </p:grpSp>
        <p:sp>
          <p:nvSpPr>
            <p:cNvPr id="76850" name="Text Box 50"/>
            <p:cNvSpPr txBox="1">
              <a:spLocks noChangeArrowheads="1"/>
            </p:cNvSpPr>
            <p:nvPr/>
          </p:nvSpPr>
          <p:spPr bwMode="auto">
            <a:xfrm>
              <a:off x="832" y="3536"/>
              <a:ext cx="12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</a:rPr>
                <a:t>SIMULATION</a:t>
              </a:r>
              <a:endParaRPr lang="en-US" b="0"/>
            </a:p>
          </p:txBody>
        </p:sp>
        <p:sp>
          <p:nvSpPr>
            <p:cNvPr id="76851" name="Text Box 51"/>
            <p:cNvSpPr txBox="1">
              <a:spLocks noChangeArrowheads="1"/>
            </p:cNvSpPr>
            <p:nvPr/>
          </p:nvSpPr>
          <p:spPr bwMode="auto">
            <a:xfrm>
              <a:off x="752" y="3748"/>
              <a:ext cx="1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/>
                <a:t>Make a volcano erupt.</a:t>
              </a:r>
              <a:endParaRPr lang="en-US" b="0"/>
            </a:p>
          </p:txBody>
        </p:sp>
      </p:grpSp>
      <p:sp>
        <p:nvSpPr>
          <p:cNvPr id="76852" name="Rectangle 52">
            <a:hlinkClick r:id="rId6"/>
          </p:cNvPr>
          <p:cNvSpPr>
            <a:spLocks noChangeArrowheads="1"/>
          </p:cNvSpPr>
          <p:nvPr/>
        </p:nvSpPr>
        <p:spPr bwMode="auto">
          <a:xfrm>
            <a:off x="1714500" y="5080000"/>
            <a:ext cx="2387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76853" name="Group 53"/>
          <p:cNvGrpSpPr>
            <a:grpSpLocks/>
          </p:cNvGrpSpPr>
          <p:nvPr/>
        </p:nvGrpSpPr>
        <p:grpSpPr bwMode="auto">
          <a:xfrm>
            <a:off x="4860925" y="5041900"/>
            <a:ext cx="3063875" cy="1069975"/>
            <a:chOff x="2302" y="3496"/>
            <a:chExt cx="1930" cy="674"/>
          </a:xfrm>
        </p:grpSpPr>
        <p:grpSp>
          <p:nvGrpSpPr>
            <p:cNvPr id="76854" name="Group 54"/>
            <p:cNvGrpSpPr>
              <a:grpSpLocks/>
            </p:cNvGrpSpPr>
            <p:nvPr/>
          </p:nvGrpSpPr>
          <p:grpSpPr bwMode="auto">
            <a:xfrm>
              <a:off x="2302" y="3496"/>
              <a:ext cx="1490" cy="320"/>
              <a:chOff x="1150" y="1464"/>
              <a:chExt cx="2834" cy="632"/>
            </a:xfrm>
          </p:grpSpPr>
          <p:grpSp>
            <p:nvGrpSpPr>
              <p:cNvPr id="76855" name="Group 55"/>
              <p:cNvGrpSpPr>
                <a:grpSpLocks/>
              </p:cNvGrpSpPr>
              <p:nvPr/>
            </p:nvGrpSpPr>
            <p:grpSpPr bwMode="auto">
              <a:xfrm>
                <a:off x="1584" y="1584"/>
                <a:ext cx="2400" cy="480"/>
                <a:chOff x="1584" y="1584"/>
                <a:chExt cx="2400" cy="480"/>
              </a:xfrm>
            </p:grpSpPr>
            <p:sp>
              <p:nvSpPr>
                <p:cNvPr id="76856" name="Rectangle 56"/>
                <p:cNvSpPr>
                  <a:spLocks noChangeArrowheads="1"/>
                </p:cNvSpPr>
                <p:nvPr/>
              </p:nvSpPr>
              <p:spPr bwMode="auto">
                <a:xfrm>
                  <a:off x="1584" y="1584"/>
                  <a:ext cx="2160" cy="288"/>
                </a:xfrm>
                <a:prstGeom prst="rect">
                  <a:avLst/>
                </a:prstGeom>
                <a:solidFill>
                  <a:srgbClr val="EE1C2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76857" name="Oval 57"/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432" cy="480"/>
                </a:xfrm>
                <a:prstGeom prst="ellipse">
                  <a:avLst/>
                </a:prstGeom>
                <a:solidFill>
                  <a:srgbClr val="EE1C2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76858" name="Rectangle 58"/>
                <p:cNvSpPr>
                  <a:spLocks noChangeArrowheads="1"/>
                </p:cNvSpPr>
                <p:nvPr/>
              </p:nvSpPr>
              <p:spPr bwMode="auto">
                <a:xfrm>
                  <a:off x="3408" y="1872"/>
                  <a:ext cx="576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pic>
            <p:nvPicPr>
              <p:cNvPr id="76859" name="Picture 59" descr="i.gif                                                          00034938 Macintosh                      BE4B3FBF: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50" y="1464"/>
                <a:ext cx="672" cy="632"/>
              </a:xfrm>
              <a:prstGeom prst="rect">
                <a:avLst/>
              </a:prstGeom>
              <a:noFill/>
            </p:spPr>
          </p:pic>
        </p:grpSp>
        <p:sp>
          <p:nvSpPr>
            <p:cNvPr id="76860" name="Text Box 60"/>
            <p:cNvSpPr txBox="1">
              <a:spLocks noChangeArrowheads="1"/>
            </p:cNvSpPr>
            <p:nvPr/>
          </p:nvSpPr>
          <p:spPr bwMode="auto">
            <a:xfrm>
              <a:off x="2624" y="3536"/>
              <a:ext cx="12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solidFill>
                    <a:schemeClr val="bg1"/>
                  </a:solidFill>
                </a:rPr>
                <a:t>VISUALIZATION</a:t>
              </a:r>
              <a:endParaRPr lang="en-US" sz="1500"/>
            </a:p>
          </p:txBody>
        </p:sp>
        <p:sp>
          <p:nvSpPr>
            <p:cNvPr id="76861" name="Text Box 61"/>
            <p:cNvSpPr txBox="1">
              <a:spLocks noChangeArrowheads="1"/>
            </p:cNvSpPr>
            <p:nvPr/>
          </p:nvSpPr>
          <p:spPr bwMode="auto">
            <a:xfrm>
              <a:off x="2552" y="3844"/>
              <a:ext cx="16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/>
                <a:t>Watch clips of erupted volcanic material.</a:t>
              </a:r>
              <a:endParaRPr lang="en-US" b="0"/>
            </a:p>
          </p:txBody>
        </p:sp>
        <p:sp>
          <p:nvSpPr>
            <p:cNvPr id="76862" name="Text Box 62"/>
            <p:cNvSpPr txBox="1">
              <a:spLocks noChangeArrowheads="1"/>
            </p:cNvSpPr>
            <p:nvPr/>
          </p:nvSpPr>
          <p:spPr bwMode="auto">
            <a:xfrm>
              <a:off x="2622" y="3702"/>
              <a:ext cx="102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>
                  <a:solidFill>
                    <a:srgbClr val="EE2623"/>
                  </a:solidFill>
                </a:rPr>
                <a:t>CLASSZONE.COM</a:t>
              </a:r>
              <a:endParaRPr lang="en-US" sz="1400"/>
            </a:p>
          </p:txBody>
        </p:sp>
      </p:grpSp>
      <p:sp>
        <p:nvSpPr>
          <p:cNvPr id="76863" name="Rectangle 63">
            <a:hlinkClick r:id="rId7"/>
          </p:cNvPr>
          <p:cNvSpPr>
            <a:spLocks noChangeArrowheads="1"/>
          </p:cNvSpPr>
          <p:nvPr/>
        </p:nvSpPr>
        <p:spPr bwMode="auto">
          <a:xfrm>
            <a:off x="4978400" y="5029200"/>
            <a:ext cx="27813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76864" name="Picture 64" descr="sepe-b0302-016-h.jpg                                           0009F35C Macintosh                      BE4B3FBF: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88" y="2298700"/>
            <a:ext cx="1087437" cy="1676400"/>
          </a:xfrm>
          <a:prstGeom prst="rect">
            <a:avLst/>
          </a:prstGeom>
          <a:noFill/>
        </p:spPr>
      </p:pic>
      <p:pic>
        <p:nvPicPr>
          <p:cNvPr id="76866" name="Picture 66" descr="a.gif                                                          0002CB3F Macintosh                      BCD75535: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1775" y="2667000"/>
            <a:ext cx="1685925" cy="962025"/>
          </a:xfrm>
          <a:prstGeom prst="rect">
            <a:avLst/>
          </a:prstGeom>
          <a:noFill/>
        </p:spPr>
      </p:pic>
      <p:pic>
        <p:nvPicPr>
          <p:cNvPr id="76867" name="Picture 67" descr="a.gif                                                          0002CB3F Macintosh                      BCD75535: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9350" y="2654300"/>
            <a:ext cx="1809750" cy="1033463"/>
          </a:xfrm>
          <a:prstGeom prst="rect">
            <a:avLst/>
          </a:prstGeom>
          <a:noFill/>
        </p:spPr>
      </p:pic>
      <p:pic>
        <p:nvPicPr>
          <p:cNvPr id="76868" name="Picture 68" descr="a.gif                                                          0002CB3F Macintosh                      BCD75535: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89500" y="2603500"/>
            <a:ext cx="1828800" cy="1008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1320800"/>
            <a:ext cx="9144000" cy="2032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77827" name="Picture 3" descr="scippt-banner.jpg                                              0000040BSUKANICH Vol 3                 BB25C052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1373188"/>
          </a:xfrm>
          <a:prstGeom prst="rect">
            <a:avLst/>
          </a:prstGeom>
          <a:noFill/>
        </p:spPr>
      </p:pic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273050" y="273050"/>
            <a:ext cx="914400" cy="9144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782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62800" y="231775"/>
            <a:ext cx="1773238" cy="30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lIns="0" tIns="27432" rIns="0" bIns="0" anchor="ctr"/>
          <a:lstStyle/>
          <a:p>
            <a:pPr algn="ctr"/>
            <a:r>
              <a:rPr lang="en-US" sz="1600">
                <a:solidFill>
                  <a:srgbClr val="003399"/>
                </a:solidFill>
              </a:rPr>
              <a:t>CHAPTER HOME</a:t>
            </a:r>
            <a:endParaRPr lang="en-US" sz="1600"/>
          </a:p>
        </p:txBody>
      </p:sp>
      <p:pic>
        <p:nvPicPr>
          <p:cNvPr id="77830" name="Picture 6" descr="&#10;MSS_IG.gif                                                     000C46F9 Macintosh                      BE4B3FBF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17500"/>
            <a:ext cx="741362" cy="827088"/>
          </a:xfrm>
          <a:prstGeom prst="rect">
            <a:avLst/>
          </a:prstGeom>
          <a:noFill/>
        </p:spPr>
      </p:pic>
      <p:sp>
        <p:nvSpPr>
          <p:cNvPr id="77831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1308100" y="482600"/>
            <a:ext cx="3924300" cy="6604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200" b="1">
                <a:solidFill>
                  <a:schemeClr val="bg1"/>
                </a:solidFill>
              </a:rPr>
              <a:t>Image Gallery</a:t>
            </a:r>
            <a:endParaRPr lang="en-US" altLang="en-US" sz="3200" b="1">
              <a:solidFill>
                <a:srgbClr val="41AC3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32" name="AutoShape 8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5972175" y="6272213"/>
            <a:ext cx="3035300" cy="4651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BACK TO IMAGE GALLERY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77833" name="Group 9"/>
          <p:cNvGrpSpPr>
            <a:grpSpLocks/>
          </p:cNvGrpSpPr>
          <p:nvPr/>
        </p:nvGrpSpPr>
        <p:grpSpPr bwMode="auto">
          <a:xfrm flipH="1">
            <a:off x="6083300" y="6367463"/>
            <a:ext cx="274638" cy="274637"/>
            <a:chOff x="5376" y="3928"/>
            <a:chExt cx="192" cy="192"/>
          </a:xfrm>
        </p:grpSpPr>
        <p:sp>
          <p:nvSpPr>
            <p:cNvPr id="77834" name="Oval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376" y="3928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77835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40" y="3984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</p:grpSp>
      <p:pic>
        <p:nvPicPr>
          <p:cNvPr id="77838" name="Picture 14" descr="a.gif                                                          0002CB3F Macintosh                      BCD75535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7125" y="1993900"/>
            <a:ext cx="6556375" cy="3746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1320800"/>
            <a:ext cx="9144000" cy="2032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80899" name="Picture 3" descr="scippt-banner.jpg                                              0000040BSUKANICH Vol 3                 BB25C052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1373188"/>
          </a:xfrm>
          <a:prstGeom prst="rect">
            <a:avLst/>
          </a:prstGeom>
          <a:noFill/>
        </p:spPr>
      </p:pic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273050" y="273050"/>
            <a:ext cx="914400" cy="9144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090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62800" y="231775"/>
            <a:ext cx="1773238" cy="30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lIns="0" tIns="27432" rIns="0" bIns="0" anchor="ctr"/>
          <a:lstStyle/>
          <a:p>
            <a:pPr algn="ctr"/>
            <a:r>
              <a:rPr lang="en-US" sz="1600">
                <a:solidFill>
                  <a:srgbClr val="003399"/>
                </a:solidFill>
              </a:rPr>
              <a:t>CHAPTER HOME</a:t>
            </a:r>
            <a:endParaRPr lang="en-US" sz="1600"/>
          </a:p>
        </p:txBody>
      </p:sp>
      <p:pic>
        <p:nvPicPr>
          <p:cNvPr id="80902" name="Picture 6" descr="&#10;MSS_IG.gif                                                     000C46F9 Macintosh                      BE4B3FBF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17500"/>
            <a:ext cx="741362" cy="827088"/>
          </a:xfrm>
          <a:prstGeom prst="rect">
            <a:avLst/>
          </a:prstGeom>
          <a:noFill/>
        </p:spPr>
      </p:pic>
      <p:sp>
        <p:nvSpPr>
          <p:cNvPr id="80903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1308100" y="482600"/>
            <a:ext cx="3924300" cy="6604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200" b="1">
                <a:solidFill>
                  <a:schemeClr val="bg1"/>
                </a:solidFill>
              </a:rPr>
              <a:t>Image Gallery</a:t>
            </a:r>
            <a:endParaRPr lang="en-US" altLang="en-US" sz="3200" b="1">
              <a:solidFill>
                <a:srgbClr val="41AC3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904" name="AutoShape 8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5972175" y="6272213"/>
            <a:ext cx="3035300" cy="4651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BACK TO IMAGE GALLERY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80905" name="Group 9"/>
          <p:cNvGrpSpPr>
            <a:grpSpLocks/>
          </p:cNvGrpSpPr>
          <p:nvPr/>
        </p:nvGrpSpPr>
        <p:grpSpPr bwMode="auto">
          <a:xfrm flipH="1">
            <a:off x="6083300" y="6367463"/>
            <a:ext cx="274638" cy="274637"/>
            <a:chOff x="5376" y="3928"/>
            <a:chExt cx="192" cy="192"/>
          </a:xfrm>
        </p:grpSpPr>
        <p:sp>
          <p:nvSpPr>
            <p:cNvPr id="80906" name="Oval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376" y="3928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80907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40" y="3984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</p:grpSp>
      <p:pic>
        <p:nvPicPr>
          <p:cNvPr id="80908" name="Picture 12" descr="a.gif                                                          0002CB3F Macintosh                      BCD75535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2200" y="1993900"/>
            <a:ext cx="66675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7624" cy="4525963"/>
          </a:xfrm>
        </p:spPr>
        <p:txBody>
          <a:bodyPr/>
          <a:lstStyle/>
          <a:p>
            <a:r>
              <a:rPr lang="en-US" dirty="0" smtClean="0"/>
              <a:t>Most mountains form along plate boundaries</a:t>
            </a:r>
          </a:p>
          <a:p>
            <a:r>
              <a:rPr lang="en-US" dirty="0" smtClean="0"/>
              <a:t>Different types of mountains</a:t>
            </a:r>
          </a:p>
          <a:p>
            <a:pPr lvl="1"/>
            <a:r>
              <a:rPr lang="en-US" dirty="0" smtClean="0"/>
              <a:t>Folded mountains</a:t>
            </a:r>
          </a:p>
          <a:p>
            <a:pPr lvl="1"/>
            <a:r>
              <a:rPr lang="en-PH" dirty="0"/>
              <a:t>fault-block mountain</a:t>
            </a:r>
          </a:p>
        </p:txBody>
      </p:sp>
    </p:spTree>
    <p:extLst>
      <p:ext uri="{BB962C8B-B14F-4D97-AF65-F5344CB8AC3E}">
        <p14:creationId xmlns:p14="http://schemas.microsoft.com/office/powerpoint/2010/main" val="2418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1320800"/>
            <a:ext cx="9144000" cy="2032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81923" name="Picture 3" descr="scippt-banner.jpg                                              0000040BSUKANICH Vol 3                 BB25C052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1373188"/>
          </a:xfrm>
          <a:prstGeom prst="rect">
            <a:avLst/>
          </a:prstGeom>
          <a:noFill/>
        </p:spPr>
      </p:pic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273050" y="273050"/>
            <a:ext cx="914400" cy="9144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192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62800" y="231775"/>
            <a:ext cx="1773238" cy="30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lIns="0" tIns="27432" rIns="0" bIns="0" anchor="ctr"/>
          <a:lstStyle/>
          <a:p>
            <a:pPr algn="ctr"/>
            <a:r>
              <a:rPr lang="en-US" sz="1600">
                <a:solidFill>
                  <a:srgbClr val="003399"/>
                </a:solidFill>
              </a:rPr>
              <a:t>CHAPTER HOME</a:t>
            </a:r>
            <a:endParaRPr lang="en-US" sz="1600"/>
          </a:p>
        </p:txBody>
      </p:sp>
      <p:pic>
        <p:nvPicPr>
          <p:cNvPr id="81926" name="Picture 6" descr="&#10;MSS_IG.gif                                                     000C46F9 Macintosh                      BE4B3FBF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17500"/>
            <a:ext cx="741362" cy="827088"/>
          </a:xfrm>
          <a:prstGeom prst="rect">
            <a:avLst/>
          </a:prstGeom>
          <a:noFill/>
        </p:spPr>
      </p:pic>
      <p:sp>
        <p:nvSpPr>
          <p:cNvPr id="81927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1308100" y="482600"/>
            <a:ext cx="3924300" cy="6604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200" b="1">
                <a:solidFill>
                  <a:schemeClr val="bg1"/>
                </a:solidFill>
              </a:rPr>
              <a:t>Image Gallery</a:t>
            </a:r>
            <a:endParaRPr lang="en-US" altLang="en-US" sz="3200" b="1">
              <a:solidFill>
                <a:srgbClr val="41AC3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28" name="AutoShape 8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5972175" y="6272213"/>
            <a:ext cx="3035300" cy="4651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BACK TO IMAGE GALLERY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81929" name="Group 9"/>
          <p:cNvGrpSpPr>
            <a:grpSpLocks/>
          </p:cNvGrpSpPr>
          <p:nvPr/>
        </p:nvGrpSpPr>
        <p:grpSpPr bwMode="auto">
          <a:xfrm flipH="1">
            <a:off x="6083300" y="6367463"/>
            <a:ext cx="274638" cy="274637"/>
            <a:chOff x="5376" y="3928"/>
            <a:chExt cx="192" cy="192"/>
          </a:xfrm>
        </p:grpSpPr>
        <p:sp>
          <p:nvSpPr>
            <p:cNvPr id="81930" name="Oval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376" y="3928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81931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40" y="3984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</p:grpSp>
      <p:pic>
        <p:nvPicPr>
          <p:cNvPr id="81932" name="Picture 12" descr="a.gif                                                          0002CB3F Macintosh                      BCD75535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650" y="1981200"/>
            <a:ext cx="7118350" cy="39290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1320800"/>
            <a:ext cx="9144000" cy="2032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79875" name="Picture 3" descr="scippt-banner.jpg                                              0000040BSUKANICH Vol 3                 BB25C052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1373188"/>
          </a:xfrm>
          <a:prstGeom prst="rect">
            <a:avLst/>
          </a:prstGeom>
          <a:noFill/>
        </p:spPr>
      </p:pic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273050" y="273050"/>
            <a:ext cx="914400" cy="9144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987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62800" y="231775"/>
            <a:ext cx="1773238" cy="30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lIns="0" tIns="27432" rIns="0" bIns="0" anchor="ctr"/>
          <a:lstStyle/>
          <a:p>
            <a:pPr algn="ctr"/>
            <a:r>
              <a:rPr lang="en-US" sz="1600">
                <a:solidFill>
                  <a:srgbClr val="003399"/>
                </a:solidFill>
              </a:rPr>
              <a:t>CHAPTER HOME</a:t>
            </a:r>
            <a:endParaRPr lang="en-US" sz="1600"/>
          </a:p>
        </p:txBody>
      </p:sp>
      <p:pic>
        <p:nvPicPr>
          <p:cNvPr id="79878" name="Picture 6" descr="&#10;MSS_IG.gif                                                     000C46F9 Macintosh                      BE4B3FBF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17500"/>
            <a:ext cx="741362" cy="827088"/>
          </a:xfrm>
          <a:prstGeom prst="rect">
            <a:avLst/>
          </a:prstGeom>
          <a:noFill/>
        </p:spPr>
      </p:pic>
      <p:sp>
        <p:nvSpPr>
          <p:cNvPr id="79879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1308100" y="482600"/>
            <a:ext cx="3924300" cy="6604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200" b="1">
                <a:solidFill>
                  <a:schemeClr val="bg1"/>
                </a:solidFill>
              </a:rPr>
              <a:t>Image Gallery</a:t>
            </a:r>
            <a:endParaRPr lang="en-US" altLang="en-US" sz="3200" b="1">
              <a:solidFill>
                <a:srgbClr val="41AC3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880" name="AutoShape 8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5972175" y="6272213"/>
            <a:ext cx="3035300" cy="4651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BACK TO IMAGE GALLERY</a:t>
            </a:r>
            <a:endParaRPr lang="en-US" sz="1400" b="0">
              <a:solidFill>
                <a:schemeClr val="bg1"/>
              </a:solidFill>
            </a:endParaRPr>
          </a:p>
        </p:txBody>
      </p:sp>
      <p:grpSp>
        <p:nvGrpSpPr>
          <p:cNvPr id="79881" name="Group 9"/>
          <p:cNvGrpSpPr>
            <a:grpSpLocks/>
          </p:cNvGrpSpPr>
          <p:nvPr/>
        </p:nvGrpSpPr>
        <p:grpSpPr bwMode="auto">
          <a:xfrm flipH="1">
            <a:off x="6083300" y="6367463"/>
            <a:ext cx="274638" cy="274637"/>
            <a:chOff x="5376" y="3928"/>
            <a:chExt cx="192" cy="192"/>
          </a:xfrm>
        </p:grpSpPr>
        <p:sp>
          <p:nvSpPr>
            <p:cNvPr id="79882" name="Oval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376" y="3928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79883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40" y="3984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/>
            </a:p>
          </p:txBody>
        </p:sp>
      </p:grpSp>
      <p:pic>
        <p:nvPicPr>
          <p:cNvPr id="79884" name="Picture 12" descr="sepe-b0302-016-h.jpg                                           0009F35C Macintosh                      BE4B3FBF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688" y="1574800"/>
            <a:ext cx="3282950" cy="50625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175" y="1373188"/>
            <a:ext cx="9140825" cy="54848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347663" y="1612900"/>
            <a:ext cx="8489950" cy="1395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47663" y="2654300"/>
            <a:ext cx="8491537" cy="3606800"/>
          </a:xfrm>
          <a:prstGeom prst="rect">
            <a:avLst/>
          </a:prstGeom>
          <a:solidFill>
            <a:schemeClr val="bg1"/>
          </a:solidFill>
          <a:ln w="508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371600"/>
            <a:ext cx="9140825" cy="152400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0350" cy="1373188"/>
          </a:xfrm>
          <a:prstGeom prst="rect">
            <a:avLst/>
          </a:prstGeom>
          <a:noFill/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700088" y="6248400"/>
            <a:ext cx="8153400" cy="152400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347663" y="6184900"/>
            <a:ext cx="8491537" cy="384175"/>
          </a:xfrm>
          <a:prstGeom prst="rect">
            <a:avLst/>
          </a:prstGeom>
          <a:solidFill>
            <a:srgbClr val="003399"/>
          </a:solidFill>
          <a:ln w="508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054100" y="6226175"/>
            <a:ext cx="1903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bg1"/>
                </a:solidFill>
              </a:rPr>
              <a:t>BACK TO CHAPTER</a:t>
            </a:r>
          </a:p>
        </p:txBody>
      </p:sp>
      <p:grpSp>
        <p:nvGrpSpPr>
          <p:cNvPr id="78858" name="Group 10"/>
          <p:cNvGrpSpPr>
            <a:grpSpLocks/>
          </p:cNvGrpSpPr>
          <p:nvPr/>
        </p:nvGrpSpPr>
        <p:grpSpPr bwMode="auto">
          <a:xfrm flipH="1">
            <a:off x="596900" y="6226175"/>
            <a:ext cx="274638" cy="274638"/>
            <a:chOff x="5376" y="3928"/>
            <a:chExt cx="192" cy="192"/>
          </a:xfrm>
        </p:grpSpPr>
        <p:sp>
          <p:nvSpPr>
            <p:cNvPr id="78859" name="Oval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376" y="3928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altLang="en-US" sz="2800" b="0"/>
            </a:p>
          </p:txBody>
        </p:sp>
        <p:sp>
          <p:nvSpPr>
            <p:cNvPr id="78860" name="AutoShap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40" y="3984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altLang="en-US" sz="2800" b="0"/>
            </a:p>
          </p:txBody>
        </p:sp>
      </p:grpSp>
      <p:sp>
        <p:nvSpPr>
          <p:cNvPr id="78861" name="Rectangle 13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482600" y="6200775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558800" y="2873375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Click on the items below to access resources on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5016500" y="4251325"/>
            <a:ext cx="328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3399"/>
                </a:solidFill>
              </a:rPr>
              <a:t>Standardized Test Practice  </a:t>
            </a:r>
          </a:p>
          <a:p>
            <a:r>
              <a:rPr lang="en-US" altLang="en-US" sz="1400" b="0">
                <a:solidFill>
                  <a:srgbClr val="000000"/>
                </a:solidFill>
              </a:rPr>
              <a:t>Practice state standardized tests</a:t>
            </a:r>
          </a:p>
        </p:txBody>
      </p:sp>
      <p:sp>
        <p:nvSpPr>
          <p:cNvPr id="78864" name="Oval 16"/>
          <p:cNvSpPr>
            <a:spLocks noChangeArrowheads="1"/>
          </p:cNvSpPr>
          <p:nvPr/>
        </p:nvSpPr>
        <p:spPr bwMode="auto">
          <a:xfrm>
            <a:off x="4438650" y="4273550"/>
            <a:ext cx="566738" cy="5667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1206500" y="4999038"/>
            <a:ext cx="1968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3399"/>
                </a:solidFill>
              </a:rPr>
              <a:t>Math Tutorial</a:t>
            </a:r>
            <a:r>
              <a:rPr lang="en-US" altLang="en-US" sz="1400" b="0">
                <a:solidFill>
                  <a:srgbClr val="000000"/>
                </a:solidFill>
              </a:rPr>
              <a:t>  </a:t>
            </a:r>
          </a:p>
          <a:p>
            <a:r>
              <a:rPr lang="en-US" altLang="en-US" sz="1400" b="0">
                <a:solidFill>
                  <a:srgbClr val="000000"/>
                </a:solidFill>
              </a:rPr>
              <a:t>Review math concepts</a:t>
            </a:r>
          </a:p>
        </p:txBody>
      </p:sp>
      <p:sp>
        <p:nvSpPr>
          <p:cNvPr id="78866" name="Oval 18"/>
          <p:cNvSpPr>
            <a:spLocks noChangeArrowheads="1"/>
          </p:cNvSpPr>
          <p:nvPr/>
        </p:nvSpPr>
        <p:spPr bwMode="auto">
          <a:xfrm>
            <a:off x="628650" y="5041900"/>
            <a:ext cx="566738" cy="5667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5016500" y="3406775"/>
            <a:ext cx="3257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3399"/>
                </a:solidFill>
              </a:rPr>
              <a:t>Resource Centers</a:t>
            </a:r>
            <a:r>
              <a:rPr lang="en-US" altLang="en-US" sz="2000">
                <a:solidFill>
                  <a:srgbClr val="003399"/>
                </a:solidFill>
              </a:rPr>
              <a:t> </a:t>
            </a:r>
          </a:p>
          <a:p>
            <a:r>
              <a:rPr lang="en-US" altLang="en-US" sz="1400" b="0">
                <a:solidFill>
                  <a:srgbClr val="000000"/>
                </a:solidFill>
              </a:rPr>
              <a:t>Get more information on select science</a:t>
            </a:r>
          </a:p>
          <a:p>
            <a:r>
              <a:rPr lang="en-US" altLang="en-US" sz="1400" b="0">
                <a:solidFill>
                  <a:srgbClr val="000000"/>
                </a:solidFill>
              </a:rPr>
              <a:t>topics</a:t>
            </a:r>
          </a:p>
        </p:txBody>
      </p:sp>
      <p:sp>
        <p:nvSpPr>
          <p:cNvPr id="78868" name="Oval 20"/>
          <p:cNvSpPr>
            <a:spLocks noChangeArrowheads="1"/>
          </p:cNvSpPr>
          <p:nvPr/>
        </p:nvSpPr>
        <p:spPr bwMode="auto">
          <a:xfrm>
            <a:off x="4438650" y="3449638"/>
            <a:ext cx="566738" cy="566737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1206500" y="4165600"/>
            <a:ext cx="310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3399"/>
                </a:solidFill>
              </a:rPr>
              <a:t>Content Review</a:t>
            </a:r>
            <a:r>
              <a:rPr lang="en-US" altLang="en-US" sz="1400">
                <a:solidFill>
                  <a:srgbClr val="003399"/>
                </a:solidFill>
              </a:rPr>
              <a:t> </a:t>
            </a:r>
            <a:r>
              <a:rPr lang="en-US" altLang="en-US" sz="1400" b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sz="1400" b="0">
                <a:solidFill>
                  <a:srgbClr val="000000"/>
                </a:solidFill>
              </a:rPr>
              <a:t>Review key concepts and vocabulary</a:t>
            </a:r>
          </a:p>
        </p:txBody>
      </p:sp>
      <p:sp>
        <p:nvSpPr>
          <p:cNvPr id="78870" name="Oval 22"/>
          <p:cNvSpPr>
            <a:spLocks noChangeArrowheads="1"/>
          </p:cNvSpPr>
          <p:nvPr/>
        </p:nvSpPr>
        <p:spPr bwMode="auto">
          <a:xfrm>
            <a:off x="628650" y="4208463"/>
            <a:ext cx="566738" cy="566737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1208088" y="3424238"/>
            <a:ext cx="2419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3399"/>
                </a:solidFill>
              </a:rPr>
              <a:t>Audio Readings</a:t>
            </a:r>
            <a:r>
              <a:rPr lang="en-US" altLang="en-US" sz="1400">
                <a:solidFill>
                  <a:srgbClr val="003399"/>
                </a:solidFill>
              </a:rPr>
              <a:t> </a:t>
            </a:r>
            <a:r>
              <a:rPr lang="en-US" altLang="en-US" sz="1400" b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sz="1400" b="0">
                <a:solidFill>
                  <a:srgbClr val="000000"/>
                </a:solidFill>
              </a:rPr>
              <a:t>Hear chapter audio readings</a:t>
            </a:r>
          </a:p>
        </p:txBody>
      </p:sp>
      <p:sp>
        <p:nvSpPr>
          <p:cNvPr id="78872" name="Oval 24"/>
          <p:cNvSpPr>
            <a:spLocks noChangeArrowheads="1"/>
          </p:cNvSpPr>
          <p:nvPr/>
        </p:nvSpPr>
        <p:spPr bwMode="auto">
          <a:xfrm>
            <a:off x="628650" y="3446463"/>
            <a:ext cx="566738" cy="566737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78875" name="Picture 27" descr="MSS_AR_icon.emf                                                000C46F9 Macintosh                      BE4B3FBF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63" y="3479800"/>
            <a:ext cx="404812" cy="533400"/>
          </a:xfrm>
          <a:prstGeom prst="rect">
            <a:avLst/>
          </a:prstGeom>
          <a:noFill/>
        </p:spPr>
      </p:pic>
      <p:pic>
        <p:nvPicPr>
          <p:cNvPr id="78876" name="Picture 28" descr="MSS_MT_icon.emf                                                000C46F9 Macintosh                      BE4B3FBF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00" y="5003800"/>
            <a:ext cx="452438" cy="554038"/>
          </a:xfrm>
          <a:prstGeom prst="rect">
            <a:avLst/>
          </a:prstGeom>
          <a:noFill/>
        </p:spPr>
      </p:pic>
      <p:pic>
        <p:nvPicPr>
          <p:cNvPr id="78877" name="Picture 29" descr="MSS_RC_icon.emf                                                000C46F9 Macintosh                      BE4B3FBF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1200" y="3392488"/>
            <a:ext cx="419100" cy="581025"/>
          </a:xfrm>
          <a:prstGeom prst="rect">
            <a:avLst/>
          </a:prstGeom>
          <a:noFill/>
        </p:spPr>
      </p:pic>
      <p:pic>
        <p:nvPicPr>
          <p:cNvPr id="78878" name="Picture 30" descr="MSS_STP_icon.emf                                               000C46F9 Macintosh                      BE4B3FBF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3588" y="4230688"/>
            <a:ext cx="442912" cy="501650"/>
          </a:xfrm>
          <a:prstGeom prst="rect">
            <a:avLst/>
          </a:prstGeom>
          <a:noFill/>
        </p:spPr>
      </p:pic>
      <p:pic>
        <p:nvPicPr>
          <p:cNvPr id="78879" name="Picture 31" descr="Flip.gif                                                       000C46F9 Macintosh                      BE4B3FBF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" y="4302125"/>
            <a:ext cx="533400" cy="392113"/>
          </a:xfrm>
          <a:prstGeom prst="rect">
            <a:avLst/>
          </a:prstGeom>
          <a:noFill/>
        </p:spPr>
      </p:pic>
      <p:grpSp>
        <p:nvGrpSpPr>
          <p:cNvPr id="78881" name="Group 33"/>
          <p:cNvGrpSpPr>
            <a:grpSpLocks/>
          </p:cNvGrpSpPr>
          <p:nvPr/>
        </p:nvGrpSpPr>
        <p:grpSpPr bwMode="auto">
          <a:xfrm>
            <a:off x="5965825" y="2854325"/>
            <a:ext cx="2339975" cy="485775"/>
            <a:chOff x="2310" y="4320"/>
            <a:chExt cx="1538" cy="320"/>
          </a:xfrm>
        </p:grpSpPr>
        <p:grpSp>
          <p:nvGrpSpPr>
            <p:cNvPr id="78882" name="Group 34"/>
            <p:cNvGrpSpPr>
              <a:grpSpLocks/>
            </p:cNvGrpSpPr>
            <p:nvPr/>
          </p:nvGrpSpPr>
          <p:grpSpPr bwMode="auto">
            <a:xfrm>
              <a:off x="2538" y="4381"/>
              <a:ext cx="1310" cy="243"/>
              <a:chOff x="1584" y="1584"/>
              <a:chExt cx="2400" cy="480"/>
            </a:xfrm>
          </p:grpSpPr>
          <p:sp>
            <p:nvSpPr>
              <p:cNvPr id="78883" name="Rectangle 35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2160" cy="288"/>
              </a:xfrm>
              <a:prstGeom prst="rect">
                <a:avLst/>
              </a:prstGeom>
              <a:solidFill>
                <a:srgbClr val="EE1C2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78884" name="Oval 36"/>
              <p:cNvSpPr>
                <a:spLocks noChangeArrowheads="1"/>
              </p:cNvSpPr>
              <p:nvPr/>
            </p:nvSpPr>
            <p:spPr bwMode="auto">
              <a:xfrm>
                <a:off x="3504" y="1584"/>
                <a:ext cx="432" cy="480"/>
              </a:xfrm>
              <a:prstGeom prst="ellipse">
                <a:avLst/>
              </a:prstGeom>
              <a:solidFill>
                <a:srgbClr val="EE1C2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78885" name="Rectangle 37"/>
              <p:cNvSpPr>
                <a:spLocks noChangeArrowheads="1"/>
              </p:cNvSpPr>
              <p:nvPr/>
            </p:nvSpPr>
            <p:spPr bwMode="auto">
              <a:xfrm>
                <a:off x="3408" y="1872"/>
                <a:ext cx="576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pic>
          <p:nvPicPr>
            <p:cNvPr id="78886" name="Picture 38" descr="i.gif                                                          00034938 Macintosh                      BE4B3FBF: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10" y="4320"/>
              <a:ext cx="353" cy="320"/>
            </a:xfrm>
            <a:prstGeom prst="rect">
              <a:avLst/>
            </a:prstGeom>
            <a:noFill/>
          </p:spPr>
        </p:pic>
        <p:sp>
          <p:nvSpPr>
            <p:cNvPr id="78887" name="Text Box 39"/>
            <p:cNvSpPr txBox="1">
              <a:spLocks noChangeArrowheads="1"/>
            </p:cNvSpPr>
            <p:nvPr/>
          </p:nvSpPr>
          <p:spPr bwMode="auto">
            <a:xfrm>
              <a:off x="2624" y="4360"/>
              <a:ext cx="120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chemeClr val="bg1"/>
                  </a:solidFill>
                </a:rPr>
                <a:t>CLASSZONE.COM</a:t>
              </a:r>
              <a:endParaRPr lang="en-US" altLang="en-US" sz="1400" b="0"/>
            </a:p>
          </p:txBody>
        </p:sp>
      </p:grpSp>
      <p:sp>
        <p:nvSpPr>
          <p:cNvPr id="78889" name="AutoShape 41">
            <a:hlinkClick r:id="rId10" highlightClick="1"/>
          </p:cNvPr>
          <p:cNvSpPr>
            <a:spLocks noChangeArrowheads="1"/>
          </p:cNvSpPr>
          <p:nvPr/>
        </p:nvSpPr>
        <p:spPr bwMode="auto">
          <a:xfrm>
            <a:off x="635000" y="3429000"/>
            <a:ext cx="2921000" cy="584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90" name="AutoShape 42">
            <a:hlinkClick r:id="rId11" highlightClick="1"/>
          </p:cNvPr>
          <p:cNvSpPr>
            <a:spLocks noChangeArrowheads="1"/>
          </p:cNvSpPr>
          <p:nvPr/>
        </p:nvSpPr>
        <p:spPr bwMode="auto">
          <a:xfrm>
            <a:off x="609600" y="4191000"/>
            <a:ext cx="3581400" cy="584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91" name="AutoShape 43">
            <a:hlinkClick r:id="rId12" highlightClick="1"/>
          </p:cNvPr>
          <p:cNvSpPr>
            <a:spLocks noChangeArrowheads="1"/>
          </p:cNvSpPr>
          <p:nvPr/>
        </p:nvSpPr>
        <p:spPr bwMode="auto">
          <a:xfrm>
            <a:off x="596900" y="5029200"/>
            <a:ext cx="2476500" cy="584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92" name="AutoShape 44">
            <a:hlinkClick r:id="rId13" highlightClick="1"/>
          </p:cNvPr>
          <p:cNvSpPr>
            <a:spLocks noChangeArrowheads="1"/>
          </p:cNvSpPr>
          <p:nvPr/>
        </p:nvSpPr>
        <p:spPr bwMode="auto">
          <a:xfrm>
            <a:off x="4445000" y="3429000"/>
            <a:ext cx="4254500" cy="6985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93" name="AutoShape 45">
            <a:hlinkClick r:id="rId14" highlightClick="1"/>
          </p:cNvPr>
          <p:cNvSpPr>
            <a:spLocks noChangeArrowheads="1"/>
          </p:cNvSpPr>
          <p:nvPr/>
        </p:nvSpPr>
        <p:spPr bwMode="auto">
          <a:xfrm>
            <a:off x="4432300" y="4279900"/>
            <a:ext cx="3644900" cy="584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94" name="Rectangle 46"/>
          <p:cNvSpPr>
            <a:spLocks noGrp="1" noChangeArrowheads="1"/>
          </p:cNvSpPr>
          <p:nvPr>
            <p:ph type="ctrTitle"/>
          </p:nvPr>
        </p:nvSpPr>
        <p:spPr bwMode="auto">
          <a:xfrm>
            <a:off x="660400" y="444500"/>
            <a:ext cx="3924300" cy="6604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200" b="1">
                <a:solidFill>
                  <a:schemeClr val="bg1"/>
                </a:solidFill>
                <a:ea typeface="MS PGothic" pitchFamily="34" charset="-128"/>
              </a:rPr>
              <a:t>Chapter Resources</a:t>
            </a:r>
            <a:endParaRPr lang="en-US" altLang="en-US">
              <a:ea typeface="MS PGothic" pitchFamily="34" charset="-128"/>
            </a:endParaRPr>
          </a:p>
        </p:txBody>
      </p:sp>
      <p:sp>
        <p:nvSpPr>
          <p:cNvPr id="78895" name="AutoShape 4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162800" y="231775"/>
            <a:ext cx="1773238" cy="30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lIns="0" tIns="27432" rIns="0" bIns="0" anchor="ctr"/>
          <a:lstStyle/>
          <a:p>
            <a:pPr algn="ctr"/>
            <a:r>
              <a:rPr lang="en-US" altLang="en-US" sz="1600">
                <a:solidFill>
                  <a:srgbClr val="003399"/>
                </a:solidFill>
              </a:rPr>
              <a:t>CHAPTER HOME</a:t>
            </a:r>
            <a:endParaRPr lang="en-US" altLang="en-US" sz="1600"/>
          </a:p>
        </p:txBody>
      </p:sp>
      <p:sp>
        <p:nvSpPr>
          <p:cNvPr id="78896" name="Text Box 48"/>
          <p:cNvSpPr txBox="1">
            <a:spLocks noChangeArrowheads="1"/>
          </p:cNvSpPr>
          <p:nvPr/>
        </p:nvSpPr>
        <p:spPr bwMode="auto">
          <a:xfrm>
            <a:off x="6781800" y="18669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41AC3C"/>
                </a:solidFill>
              </a:rPr>
              <a:t>Animations</a:t>
            </a:r>
            <a:r>
              <a:rPr lang="en-US" altLang="en-US" sz="1600">
                <a:solidFill>
                  <a:srgbClr val="003399"/>
                </a:solidFill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Helv"/>
              </a:rPr>
              <a:t> </a:t>
            </a:r>
          </a:p>
          <a:p>
            <a:r>
              <a:rPr lang="en-US" altLang="en-US" sz="1200">
                <a:solidFill>
                  <a:srgbClr val="000000"/>
                </a:solidFill>
              </a:rPr>
              <a:t>Link to all the McDougal</a:t>
            </a:r>
          </a:p>
          <a:p>
            <a:r>
              <a:rPr lang="en-US" altLang="en-US" sz="1200">
                <a:solidFill>
                  <a:srgbClr val="000000"/>
                </a:solidFill>
              </a:rPr>
              <a:t>Littell Science animations</a:t>
            </a:r>
            <a:endParaRPr lang="en-US" altLang="en-US" sz="1200" b="0">
              <a:solidFill>
                <a:srgbClr val="000000"/>
              </a:solidFill>
              <a:latin typeface="Helv"/>
            </a:endParaRPr>
          </a:p>
          <a:p>
            <a:endParaRPr lang="en-US" altLang="en-US" sz="1400" b="0">
              <a:solidFill>
                <a:srgbClr val="000000"/>
              </a:solidFill>
              <a:latin typeface="Helv"/>
            </a:endParaRPr>
          </a:p>
        </p:txBody>
      </p:sp>
      <p:sp>
        <p:nvSpPr>
          <p:cNvPr id="78897" name="Oval 49"/>
          <p:cNvSpPr>
            <a:spLocks noChangeArrowheads="1"/>
          </p:cNvSpPr>
          <p:nvPr/>
        </p:nvSpPr>
        <p:spPr bwMode="auto">
          <a:xfrm>
            <a:off x="6189663" y="1905000"/>
            <a:ext cx="566737" cy="5667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41AC3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898" name="Text Box 50"/>
          <p:cNvSpPr txBox="1">
            <a:spLocks noChangeArrowheads="1"/>
          </p:cNvSpPr>
          <p:nvPr/>
        </p:nvSpPr>
        <p:spPr bwMode="auto">
          <a:xfrm>
            <a:off x="4213225" y="1854200"/>
            <a:ext cx="1882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41AC3C"/>
                </a:solidFill>
              </a:rPr>
              <a:t>Review Game</a:t>
            </a:r>
            <a:r>
              <a:rPr lang="en-US" altLang="en-US" sz="1400">
                <a:solidFill>
                  <a:srgbClr val="003399"/>
                </a:solidFill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Helv"/>
              </a:rPr>
              <a:t> </a:t>
            </a:r>
          </a:p>
          <a:p>
            <a:r>
              <a:rPr lang="en-US" altLang="en-US" sz="1200">
                <a:solidFill>
                  <a:srgbClr val="000000"/>
                </a:solidFill>
              </a:rPr>
              <a:t>Play a fun interactive</a:t>
            </a:r>
          </a:p>
          <a:p>
            <a:r>
              <a:rPr lang="en-US" altLang="en-US" sz="1200">
                <a:solidFill>
                  <a:srgbClr val="000000"/>
                </a:solidFill>
              </a:rPr>
              <a:t>review game</a:t>
            </a:r>
            <a:endParaRPr lang="en-US" altLang="en-US" sz="1200" b="0">
              <a:solidFill>
                <a:srgbClr val="000000"/>
              </a:solidFill>
              <a:latin typeface="Helv"/>
            </a:endParaRPr>
          </a:p>
        </p:txBody>
      </p:sp>
      <p:pic>
        <p:nvPicPr>
          <p:cNvPr id="78899" name="Picture 51" descr="MSS_AN_ic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97600" y="1976438"/>
            <a:ext cx="546100" cy="465137"/>
          </a:xfrm>
          <a:prstGeom prst="rect">
            <a:avLst/>
          </a:prstGeom>
          <a:noFill/>
        </p:spPr>
      </p:pic>
      <p:grpSp>
        <p:nvGrpSpPr>
          <p:cNvPr id="78900" name="Group 52"/>
          <p:cNvGrpSpPr>
            <a:grpSpLocks/>
          </p:cNvGrpSpPr>
          <p:nvPr/>
        </p:nvGrpSpPr>
        <p:grpSpPr bwMode="auto">
          <a:xfrm>
            <a:off x="3581400" y="1905000"/>
            <a:ext cx="566738" cy="566738"/>
            <a:chOff x="2304" y="1248"/>
            <a:chExt cx="357" cy="357"/>
          </a:xfrm>
        </p:grpSpPr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2304" y="1248"/>
              <a:ext cx="357" cy="35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41AC3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pic>
          <p:nvPicPr>
            <p:cNvPr id="78902" name="Picture 54" descr="MSS_RG_ico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09" y="1274"/>
              <a:ext cx="344" cy="310"/>
            </a:xfrm>
            <a:prstGeom prst="rect">
              <a:avLst/>
            </a:prstGeom>
            <a:noFill/>
          </p:spPr>
        </p:pic>
      </p:grpSp>
      <p:sp>
        <p:nvSpPr>
          <p:cNvPr id="78903" name="Text Box 55"/>
          <p:cNvSpPr txBox="1">
            <a:spLocks noChangeArrowheads="1"/>
          </p:cNvSpPr>
          <p:nvPr/>
        </p:nvSpPr>
        <p:spPr bwMode="auto">
          <a:xfrm>
            <a:off x="1243013" y="1852613"/>
            <a:ext cx="2249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41AC3C"/>
                </a:solidFill>
              </a:rPr>
              <a:t>Image Gallery</a:t>
            </a:r>
            <a:endParaRPr lang="en-US" altLang="en-US" sz="1400">
              <a:solidFill>
                <a:srgbClr val="003399"/>
              </a:solidFill>
            </a:endParaRPr>
          </a:p>
          <a:p>
            <a:r>
              <a:rPr lang="en-US" altLang="en-US" sz="1200">
                <a:solidFill>
                  <a:srgbClr val="000000"/>
                </a:solidFill>
              </a:rPr>
              <a:t>Click here to review chapter </a:t>
            </a:r>
          </a:p>
          <a:p>
            <a:r>
              <a:rPr lang="en-US" altLang="en-US" sz="1200">
                <a:solidFill>
                  <a:srgbClr val="000000"/>
                </a:solidFill>
              </a:rPr>
              <a:t>images and animations</a:t>
            </a:r>
            <a:endParaRPr lang="en-US" altLang="en-US" sz="1400" b="0">
              <a:solidFill>
                <a:srgbClr val="000000"/>
              </a:solidFill>
              <a:latin typeface="Helv"/>
            </a:endParaRPr>
          </a:p>
        </p:txBody>
      </p:sp>
      <p:sp>
        <p:nvSpPr>
          <p:cNvPr id="78904" name="Oval 56"/>
          <p:cNvSpPr>
            <a:spLocks noChangeArrowheads="1"/>
          </p:cNvSpPr>
          <p:nvPr/>
        </p:nvSpPr>
        <p:spPr bwMode="auto">
          <a:xfrm>
            <a:off x="650875" y="1927225"/>
            <a:ext cx="566738" cy="566738"/>
          </a:xfrm>
          <a:prstGeom prst="ellipse">
            <a:avLst/>
          </a:prstGeom>
          <a:solidFill>
            <a:schemeClr val="bg1"/>
          </a:solidFill>
          <a:ln w="25400">
            <a:solidFill>
              <a:srgbClr val="41AC3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78905" name="Picture 57" descr="&#10;MSS_IG.gif                                                     000C46F9 Macintosh                      BE4B3FBF: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5963" y="1955800"/>
            <a:ext cx="452437" cy="504825"/>
          </a:xfrm>
          <a:prstGeom prst="rect">
            <a:avLst/>
          </a:prstGeom>
          <a:noFill/>
        </p:spPr>
      </p:pic>
      <p:sp>
        <p:nvSpPr>
          <p:cNvPr id="78906" name="AutoShape 5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81025" y="1930400"/>
            <a:ext cx="2667000" cy="584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907" name="AutoShape 59">
            <a:hlinkClick r:id="rId20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584575" y="1857375"/>
            <a:ext cx="2286000" cy="584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8908" name="AutoShape 60">
            <a:hlinkClick r:id="rId21" action="ppaction://hlinkfile"/>
          </p:cNvPr>
          <p:cNvSpPr>
            <a:spLocks noChangeArrowheads="1"/>
          </p:cNvSpPr>
          <p:nvPr/>
        </p:nvSpPr>
        <p:spPr bwMode="auto">
          <a:xfrm>
            <a:off x="6251575" y="1882775"/>
            <a:ext cx="2438400" cy="584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9833" y="1850963"/>
            <a:ext cx="6034739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0" dirty="0"/>
              <a:t>A mountain that forms as continental crust is </a:t>
            </a:r>
            <a:r>
              <a:rPr lang="en-US" sz="2000" b="0" dirty="0" smtClean="0"/>
              <a:t>pushed together </a:t>
            </a:r>
            <a:r>
              <a:rPr lang="en-US" sz="2000" b="0" dirty="0"/>
              <a:t>and rocks bend into large folds.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64" y="1476891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folded mountain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2330" name="Oval 4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31" name="AutoShape 4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32" name="AutoShape 4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2354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818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12365" name="Text Box 7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fault-block mountain</a:t>
            </a:r>
          </a:p>
        </p:txBody>
      </p:sp>
      <p:sp>
        <p:nvSpPr>
          <p:cNvPr id="12366" name="Text Box 78"/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folded mountain</a:t>
            </a:r>
          </a:p>
        </p:txBody>
      </p:sp>
      <p:sp>
        <p:nvSpPr>
          <p:cNvPr id="12368" name="Oval 80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369" name="AutoShape 8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70" name="Group 82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2371" name="Oval 8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72" name="AutoShape 8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73" name="AutoShape 8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18" name="Picture 14" descr="a.gif                                                          0002CB3F Macintosh                      BCD75535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974" y="2670794"/>
            <a:ext cx="6556375" cy="374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9182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9833" y="1850963"/>
            <a:ext cx="6034739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0" dirty="0"/>
              <a:t>A mountain that forms as continental crust is </a:t>
            </a:r>
            <a:r>
              <a:rPr lang="en-US" sz="2000" b="0" dirty="0" smtClean="0"/>
              <a:t>pushed together </a:t>
            </a:r>
            <a:r>
              <a:rPr lang="en-US" sz="2000" b="0" dirty="0"/>
              <a:t>and rocks bend into large folds.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64" y="1476891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folded mountain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2330" name="Oval 4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31" name="AutoShape 4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32" name="AutoShape 4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2354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818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12365" name="Text Box 7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fault-block mountain</a:t>
            </a:r>
          </a:p>
        </p:txBody>
      </p:sp>
      <p:sp>
        <p:nvSpPr>
          <p:cNvPr id="12366" name="Text Box 78"/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folded mountain</a:t>
            </a:r>
          </a:p>
        </p:txBody>
      </p:sp>
      <p:sp>
        <p:nvSpPr>
          <p:cNvPr id="12368" name="Oval 80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369" name="AutoShape 8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70" name="Group 82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2371" name="Oval 8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72" name="AutoShape 8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73" name="AutoShape 8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1026" name="Picture 2" descr="http://freddoty.com/wp-content/uploads/2013/05/Canadian-Mountai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78179"/>
            <a:ext cx="6335972" cy="41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772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9833" y="1850963"/>
            <a:ext cx="6034739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0" dirty="0"/>
              <a:t>A mountain that forms as continental crust is </a:t>
            </a:r>
            <a:r>
              <a:rPr lang="en-US" sz="2000" b="0" dirty="0" smtClean="0"/>
              <a:t>pushed together </a:t>
            </a:r>
            <a:r>
              <a:rPr lang="en-US" sz="2000" b="0" dirty="0"/>
              <a:t>and rocks bend into large folds.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64" y="1476891"/>
            <a:ext cx="54848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folded mountain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auto">
          <a:xfrm>
            <a:off x="7000875" y="617061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KEY CONCEPT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SUMMARY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8610600" y="6316663"/>
            <a:ext cx="274638" cy="274637"/>
            <a:chOff x="5400" y="3972"/>
            <a:chExt cx="192" cy="192"/>
          </a:xfrm>
        </p:grpSpPr>
        <p:sp>
          <p:nvSpPr>
            <p:cNvPr id="12330" name="Oval 4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31" name="AutoShape 4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32" name="AutoShape 4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00875" y="6170613"/>
            <a:ext cx="2057400" cy="5667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2354" name="Text Box 6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73188" y="611188"/>
            <a:ext cx="6818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Movement of rock builds mountains.</a:t>
            </a:r>
          </a:p>
        </p:txBody>
      </p:sp>
      <p:sp>
        <p:nvSpPr>
          <p:cNvPr id="12365" name="Text Box 7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42125" y="2347913"/>
            <a:ext cx="210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r>
              <a:rPr lang="en-US" sz="1600" u="sng" dirty="0"/>
              <a:t>fault-block mountain</a:t>
            </a:r>
          </a:p>
        </p:txBody>
      </p:sp>
      <p:sp>
        <p:nvSpPr>
          <p:cNvPr id="12366" name="Text Box 78"/>
          <p:cNvSpPr txBox="1">
            <a:spLocks noChangeArrowheads="1"/>
          </p:cNvSpPr>
          <p:nvPr/>
        </p:nvSpPr>
        <p:spPr bwMode="auto">
          <a:xfrm>
            <a:off x="6842125" y="1851025"/>
            <a:ext cx="2301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4592"/>
          <a:lstStyle/>
          <a:p>
            <a:pPr>
              <a:spcBef>
                <a:spcPct val="50000"/>
              </a:spcBef>
            </a:pPr>
            <a:r>
              <a:rPr lang="en-US" sz="1600" u="sng" dirty="0"/>
              <a:t>folded mountain</a:t>
            </a:r>
          </a:p>
        </p:txBody>
      </p:sp>
      <p:sp>
        <p:nvSpPr>
          <p:cNvPr id="12368" name="Oval 80"/>
          <p:cNvSpPr>
            <a:spLocks noChangeArrowheads="1"/>
          </p:cNvSpPr>
          <p:nvPr/>
        </p:nvSpPr>
        <p:spPr bwMode="auto">
          <a:xfrm>
            <a:off x="228600" y="228600"/>
            <a:ext cx="990600" cy="990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40161" dir="9693903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3.1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369" name="AutoShape 8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59600" y="5516563"/>
            <a:ext cx="2019300" cy="5667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tIns="91440" bIns="91440" anchor="ctr"/>
          <a:lstStyle/>
          <a:p>
            <a:r>
              <a:rPr lang="en-US" sz="1400" dirty="0">
                <a:solidFill>
                  <a:schemeClr val="bg1"/>
                </a:solidFill>
              </a:rPr>
              <a:t>CHAPTER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RESOURCES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pSp>
        <p:nvGrpSpPr>
          <p:cNvPr id="12370" name="Group 82"/>
          <p:cNvGrpSpPr>
            <a:grpSpLocks/>
          </p:cNvGrpSpPr>
          <p:nvPr/>
        </p:nvGrpSpPr>
        <p:grpSpPr bwMode="auto">
          <a:xfrm>
            <a:off x="8604250" y="5653088"/>
            <a:ext cx="274638" cy="274637"/>
            <a:chOff x="5400" y="3972"/>
            <a:chExt cx="192" cy="192"/>
          </a:xfrm>
        </p:grpSpPr>
        <p:sp>
          <p:nvSpPr>
            <p:cNvPr id="12371" name="Oval 8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 flipH="1">
              <a:off x="5400" y="397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800" b="0" dirty="0"/>
            </a:p>
          </p:txBody>
        </p:sp>
        <p:sp>
          <p:nvSpPr>
            <p:cNvPr id="12372" name="AutoShape 8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464" y="4028"/>
              <a:ext cx="88" cy="88"/>
            </a:xfrm>
            <a:prstGeom prst="triangle">
              <a:avLst>
                <a:gd name="adj" fmla="val 49301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800" b="0" dirty="0"/>
            </a:p>
          </p:txBody>
        </p:sp>
      </p:grpSp>
      <p:sp>
        <p:nvSpPr>
          <p:cNvPr id="12373" name="AutoShape 8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921500" y="5461000"/>
            <a:ext cx="2044700" cy="6223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5" y="2609646"/>
            <a:ext cx="4782344" cy="41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443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7" y="55210"/>
            <a:ext cx="7098186" cy="680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9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SUKANICH:Applications (Mac OS 9):Microsoft Office 98:Templates:Blank Presentation</Template>
  <TotalTime>24220</TotalTime>
  <Words>1745</Words>
  <Application>Microsoft Office PowerPoint</Application>
  <PresentationFormat>On-screen Show (4:3)</PresentationFormat>
  <Paragraphs>459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Blank Presentation</vt:lpstr>
      <vt:lpstr>PowerPoint Presentation</vt:lpstr>
      <vt:lpstr>Mountain Ridges</vt:lpstr>
      <vt:lpstr>Mountain Ridges</vt:lpstr>
      <vt:lpstr>Mountains</vt:lpstr>
      <vt:lpstr>folded mountain</vt:lpstr>
      <vt:lpstr>folded mountain</vt:lpstr>
      <vt:lpstr>folded mountain</vt:lpstr>
      <vt:lpstr>PowerPoint Presentation</vt:lpstr>
      <vt:lpstr>PowerPoint Presentation</vt:lpstr>
      <vt:lpstr>PowerPoint Presentation</vt:lpstr>
      <vt:lpstr>folded mountain</vt:lpstr>
      <vt:lpstr>fault-block mountain</vt:lpstr>
      <vt:lpstr>fault-block mountain</vt:lpstr>
      <vt:lpstr>fault-block mountain</vt:lpstr>
      <vt:lpstr>fault-block mountain</vt:lpstr>
      <vt:lpstr>fault-block mountain</vt:lpstr>
      <vt:lpstr>volcano</vt:lpstr>
      <vt:lpstr>lava</vt:lpstr>
      <vt:lpstr>Volcanoes form as molten rock erupts.</vt:lpstr>
      <vt:lpstr>Volcanoes form as molten rock erupts.</vt:lpstr>
      <vt:lpstr>Volcanoes form as molten rock erupts.</vt:lpstr>
      <vt:lpstr>pyroclastic flow</vt:lpstr>
      <vt:lpstr>pyroclastic flow</vt:lpstr>
      <vt:lpstr>Volcanoes form as molten rock erupts.</vt:lpstr>
      <vt:lpstr>Volcanoes form as molten rock erupts.</vt:lpstr>
      <vt:lpstr>Volcanoes form as molten rock erupts.</vt:lpstr>
      <vt:lpstr>Volcanoes form as molten rock erupts.</vt:lpstr>
      <vt:lpstr>Volcanoes form as molten rock erupts.</vt:lpstr>
      <vt:lpstr>Volcanoes form as molten rock erupts.</vt:lpstr>
      <vt:lpstr>Volcanoes affect Earth’s land, air, and water.</vt:lpstr>
      <vt:lpstr>acid rain</vt:lpstr>
      <vt:lpstr>acid rain</vt:lpstr>
      <vt:lpstr>geyser</vt:lpstr>
      <vt:lpstr>PowerPoint Presentation</vt:lpstr>
      <vt:lpstr>Volcanoes form as molten rock erupts.</vt:lpstr>
      <vt:lpstr>Volcanoes affect Earth’s land, air, and water.</vt:lpstr>
      <vt:lpstr>Image Gallery</vt:lpstr>
      <vt:lpstr>Image Gallery</vt:lpstr>
      <vt:lpstr>Image Gallery</vt:lpstr>
      <vt:lpstr>Image Gallery</vt:lpstr>
      <vt:lpstr>Image Gallery</vt:lpstr>
      <vt:lpstr>Chapter Resources</vt:lpstr>
    </vt:vector>
  </TitlesOfParts>
  <Company>Houghton Mifflin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Enter your full name here, and your initials below.</dc:creator>
  <cp:lastModifiedBy>Fiona Krogh</cp:lastModifiedBy>
  <cp:revision>676</cp:revision>
  <dcterms:created xsi:type="dcterms:W3CDTF">2003-07-31T14:32:30Z</dcterms:created>
  <dcterms:modified xsi:type="dcterms:W3CDTF">2015-10-13T14:41:50Z</dcterms:modified>
</cp:coreProperties>
</file>