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58" r:id="rId6"/>
    <p:sldId id="262" r:id="rId7"/>
    <p:sldId id="268" r:id="rId8"/>
    <p:sldId id="285" r:id="rId9"/>
    <p:sldId id="267" r:id="rId10"/>
    <p:sldId id="259" r:id="rId11"/>
    <p:sldId id="261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7" r:id="rId26"/>
    <p:sldId id="288" r:id="rId27"/>
    <p:sldId id="289" r:id="rId28"/>
    <p:sldId id="286" r:id="rId29"/>
    <p:sldId id="282" r:id="rId30"/>
    <p:sldId id="283" r:id="rId31"/>
    <p:sldId id="284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8" r:id="rId50"/>
    <p:sldId id="307" r:id="rId51"/>
    <p:sldId id="310" r:id="rId52"/>
    <p:sldId id="311" r:id="rId53"/>
    <p:sldId id="309" r:id="rId54"/>
    <p:sldId id="312" r:id="rId55"/>
    <p:sldId id="314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6A88-D92A-4FF9-8394-D05242CE11FE}" type="datetimeFigureOut">
              <a:rPr lang="en-AU" smtClean="0"/>
              <a:t>4/02/2016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5FD8B-DC89-45A1-A92C-2C15FD6203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2408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6A88-D92A-4FF9-8394-D05242CE11FE}" type="datetimeFigureOut">
              <a:rPr lang="en-AU" smtClean="0"/>
              <a:t>4/02/2016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5FD8B-DC89-45A1-A92C-2C15FD6203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4123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6A88-D92A-4FF9-8394-D05242CE11FE}" type="datetimeFigureOut">
              <a:rPr lang="en-AU" smtClean="0"/>
              <a:t>4/02/2016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5FD8B-DC89-45A1-A92C-2C15FD6203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0075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6A88-D92A-4FF9-8394-D05242CE11FE}" type="datetimeFigureOut">
              <a:rPr lang="en-AU" smtClean="0"/>
              <a:t>4/02/2016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5FD8B-DC89-45A1-A92C-2C15FD6203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6225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6A88-D92A-4FF9-8394-D05242CE11FE}" type="datetimeFigureOut">
              <a:rPr lang="en-AU" smtClean="0"/>
              <a:t>4/02/2016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5FD8B-DC89-45A1-A92C-2C15FD6203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5447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6A88-D92A-4FF9-8394-D05242CE11FE}" type="datetimeFigureOut">
              <a:rPr lang="en-AU" smtClean="0"/>
              <a:t>4/02/2016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5FD8B-DC89-45A1-A92C-2C15FD6203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5195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6A88-D92A-4FF9-8394-D05242CE11FE}" type="datetimeFigureOut">
              <a:rPr lang="en-AU" smtClean="0"/>
              <a:t>4/02/2016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5FD8B-DC89-45A1-A92C-2C15FD6203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8303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6A88-D92A-4FF9-8394-D05242CE11FE}" type="datetimeFigureOut">
              <a:rPr lang="en-AU" smtClean="0"/>
              <a:t>4/02/2016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5FD8B-DC89-45A1-A92C-2C15FD6203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3195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6A88-D92A-4FF9-8394-D05242CE11FE}" type="datetimeFigureOut">
              <a:rPr lang="en-AU" smtClean="0"/>
              <a:t>4/02/2016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5FD8B-DC89-45A1-A92C-2C15FD6203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7538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6A88-D92A-4FF9-8394-D05242CE11FE}" type="datetimeFigureOut">
              <a:rPr lang="en-AU" smtClean="0"/>
              <a:t>4/02/2016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5FD8B-DC89-45A1-A92C-2C15FD6203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1858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6A88-D92A-4FF9-8394-D05242CE11FE}" type="datetimeFigureOut">
              <a:rPr lang="en-AU" smtClean="0"/>
              <a:t>4/02/2016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5FD8B-DC89-45A1-A92C-2C15FD6203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2264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36A88-D92A-4FF9-8394-D05242CE11FE}" type="datetimeFigureOut">
              <a:rPr lang="en-AU" smtClean="0"/>
              <a:t>4/02/2016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5FD8B-DC89-45A1-A92C-2C15FD6203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837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law+of+conservation+of+matter+&amp;source=images&amp;cd=&amp;cad=rja&amp;docid=FKo9dr6Lh94RiM&amp;tbnid=g24lXphMG1kkJM:&amp;ved=0CAUQjRw&amp;url=http://innovations.oise.utoronto.ca/science/index.php/Law_of_the_Conservation_of_Matter&amp;ei=Af4QUey-J-SL0QGGqoCgCg&amp;bvm=bv.41867550,d.dmQ&amp;psig=AFQjCNHrbOTmwsJmDsEHpmy8i0ONvn8WuA&amp;ust=1360154482874285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www.google.com/url?sa=i&amp;rct=j&amp;q=In+a+balanced+equation,+coefficient&amp;source=images&amp;cd=&amp;cad=rja&amp;docid=qhm50odl1X1A0M&amp;tbnid=H0JdbPwD1hFpPM:&amp;ved=0CAUQjRw&amp;url=http://www.mikeblaber.org/oldwine/chm1045/notes/Stoich/Equation/Stoich01.htm&amp;ei=ZP4QUfvHJMa50QGZ4YCYBA&amp;bvm=bv.41867550,d.dmQ&amp;psig=AFQjCNGS3-1JDqvaXPKgv5Ps-Yf8OEP6-Q&amp;ust=1360154594070330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Chapter 8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Chemical Reactions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3647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Practice Chemical </a:t>
            </a:r>
            <a:r>
              <a:rPr lang="en-US" b="1" u="sng" dirty="0"/>
              <a:t>Equations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8856984" cy="532859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i="1" dirty="0"/>
              <a:t>Write the word equations for each of the following chemical reactions:</a:t>
            </a:r>
            <a:endParaRPr lang="en-AU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AU" dirty="0"/>
          </a:p>
          <a:p>
            <a:pPr marL="0" indent="0">
              <a:buNone/>
            </a:pPr>
            <a:r>
              <a:rPr lang="en-US" dirty="0" smtClean="0"/>
              <a:t>1) When </a:t>
            </a:r>
            <a:r>
              <a:rPr lang="en-US" dirty="0"/>
              <a:t>dissolved beryllium chloride reacts with dissolved silver nitrate in water, aqueous beryllium nitrate and silver chloride powder are made.</a:t>
            </a:r>
            <a:endParaRPr lang="en-AU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2) When </a:t>
            </a:r>
            <a:r>
              <a:rPr lang="en-US" dirty="0"/>
              <a:t>isopropanol (C</a:t>
            </a:r>
            <a:r>
              <a:rPr lang="en-US" baseline="-25000" dirty="0"/>
              <a:t>3</a:t>
            </a:r>
            <a:r>
              <a:rPr lang="en-US" dirty="0"/>
              <a:t>H</a:t>
            </a:r>
            <a:r>
              <a:rPr lang="en-US" baseline="-25000" dirty="0"/>
              <a:t>8</a:t>
            </a:r>
            <a:r>
              <a:rPr lang="en-US" dirty="0"/>
              <a:t>O) burns in oxygen, carbon dioxide, water, and heat are produced.</a:t>
            </a:r>
            <a:endParaRPr lang="en-AU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 </a:t>
            </a:r>
            <a:r>
              <a:rPr lang="en-US" dirty="0" smtClean="0"/>
              <a:t>3) When </a:t>
            </a:r>
            <a:r>
              <a:rPr lang="en-US" dirty="0"/>
              <a:t>dissolved sodium hydroxide reacts with sulfuric acid (H</a:t>
            </a:r>
            <a:r>
              <a:rPr lang="en-US" baseline="-25000" dirty="0"/>
              <a:t>2</a:t>
            </a:r>
            <a:r>
              <a:rPr lang="en-US" dirty="0"/>
              <a:t>SO­</a:t>
            </a:r>
            <a:r>
              <a:rPr lang="en-US" baseline="-25000" dirty="0"/>
              <a:t>4</a:t>
            </a:r>
            <a:r>
              <a:rPr lang="en-US" dirty="0"/>
              <a:t>), aqueous sodium sulfate, water, and heat are formed.</a:t>
            </a:r>
            <a:endParaRPr lang="en-AU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4) When </a:t>
            </a:r>
            <a:r>
              <a:rPr lang="en-US" dirty="0"/>
              <a:t>fluorine gas is put into contact with calcium metal at high temperatures, calcium fluoride powder is created in an exothermic reaction.</a:t>
            </a:r>
            <a:endParaRPr lang="en-AU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 </a:t>
            </a:r>
            <a:r>
              <a:rPr lang="en-US" dirty="0" smtClean="0"/>
              <a:t>5) When </a:t>
            </a:r>
            <a:r>
              <a:rPr lang="en-US" dirty="0"/>
              <a:t>sodium metal reacts with iron (II) chloride, iron metal and sodium chloride are formed.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0597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Practice Chemical </a:t>
            </a:r>
            <a:r>
              <a:rPr lang="en-US" b="1" u="sng" dirty="0"/>
              <a:t>Equations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8856984" cy="551723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i="1" dirty="0"/>
              <a:t>Write the word equations for each of the following chemical reactions:</a:t>
            </a:r>
            <a:endParaRPr lang="en-AU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AU" dirty="0"/>
          </a:p>
          <a:p>
            <a:pPr marL="0" indent="0">
              <a:buNone/>
            </a:pPr>
            <a:r>
              <a:rPr lang="en-US" dirty="0" smtClean="0"/>
              <a:t>1) When </a:t>
            </a:r>
            <a:r>
              <a:rPr lang="en-US" dirty="0"/>
              <a:t>dissolved beryllium chloride reacts with dissolved silver nitrate in water, aqueous beryllium nitrate and silver chloride powder are made.</a:t>
            </a:r>
            <a:endParaRPr lang="en-AU" dirty="0"/>
          </a:p>
          <a:p>
            <a:pPr marL="0" indent="0">
              <a:buNone/>
            </a:pPr>
            <a:r>
              <a:rPr lang="en-US" dirty="0"/>
              <a:t> </a:t>
            </a:r>
            <a:r>
              <a:rPr lang="en-US" b="1" dirty="0"/>
              <a:t>BeCl</a:t>
            </a:r>
            <a:r>
              <a:rPr lang="en-US" b="1" baseline="-25000" dirty="0"/>
              <a:t>2(</a:t>
            </a:r>
            <a:r>
              <a:rPr lang="en-US" b="1" baseline="-25000" dirty="0" err="1"/>
              <a:t>aq</a:t>
            </a:r>
            <a:r>
              <a:rPr lang="en-US" b="1" baseline="-25000" dirty="0"/>
              <a:t>)</a:t>
            </a:r>
            <a:r>
              <a:rPr lang="en-US" b="1" dirty="0"/>
              <a:t> + 2 AgNO</a:t>
            </a:r>
            <a:r>
              <a:rPr lang="en-US" b="1" baseline="-25000" dirty="0"/>
              <a:t>3(</a:t>
            </a:r>
            <a:r>
              <a:rPr lang="en-US" b="1" baseline="-25000" dirty="0" err="1"/>
              <a:t>aq</a:t>
            </a:r>
            <a:r>
              <a:rPr lang="en-US" b="1" baseline="-25000" dirty="0"/>
              <a:t>)</a:t>
            </a:r>
            <a:r>
              <a:rPr lang="en-US" b="1" dirty="0"/>
              <a:t> </a:t>
            </a:r>
            <a:r>
              <a:rPr lang="en-US" b="1" dirty="0">
                <a:sym typeface="Wingdings"/>
              </a:rPr>
              <a:t></a:t>
            </a:r>
            <a:r>
              <a:rPr lang="en-US" b="1" dirty="0"/>
              <a:t> Be(NO</a:t>
            </a:r>
            <a:r>
              <a:rPr lang="en-US" b="1" baseline="-25000" dirty="0"/>
              <a:t>3</a:t>
            </a:r>
            <a:r>
              <a:rPr lang="en-US" b="1" dirty="0"/>
              <a:t>)</a:t>
            </a:r>
            <a:r>
              <a:rPr lang="en-US" b="1" baseline="-25000" dirty="0"/>
              <a:t>2(</a:t>
            </a:r>
            <a:r>
              <a:rPr lang="en-US" b="1" baseline="-25000" dirty="0" err="1"/>
              <a:t>aq</a:t>
            </a:r>
            <a:r>
              <a:rPr lang="en-US" b="1" baseline="-25000" dirty="0"/>
              <a:t>)</a:t>
            </a:r>
            <a:r>
              <a:rPr lang="en-US" b="1" dirty="0"/>
              <a:t> + 2 </a:t>
            </a:r>
            <a:r>
              <a:rPr lang="en-US" b="1" dirty="0" err="1"/>
              <a:t>AgCl</a:t>
            </a:r>
            <a:r>
              <a:rPr lang="en-US" b="1" baseline="-25000" dirty="0"/>
              <a:t>(s</a:t>
            </a:r>
            <a:r>
              <a:rPr lang="en-US" b="1" baseline="-25000" dirty="0" smtClean="0"/>
              <a:t>)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2) When </a:t>
            </a:r>
            <a:r>
              <a:rPr lang="en-US" dirty="0"/>
              <a:t>isopropanol (C</a:t>
            </a:r>
            <a:r>
              <a:rPr lang="en-US" baseline="-25000" dirty="0"/>
              <a:t>3</a:t>
            </a:r>
            <a:r>
              <a:rPr lang="en-US" dirty="0"/>
              <a:t>H</a:t>
            </a:r>
            <a:r>
              <a:rPr lang="en-US" baseline="-25000" dirty="0"/>
              <a:t>8</a:t>
            </a:r>
            <a:r>
              <a:rPr lang="en-US" dirty="0"/>
              <a:t>O) burns in oxygen, carbon dioxide, water, and heat are produced.</a:t>
            </a:r>
            <a:endParaRPr lang="en-AU" dirty="0"/>
          </a:p>
          <a:p>
            <a:pPr marL="0" indent="0">
              <a:buNone/>
            </a:pPr>
            <a:r>
              <a:rPr lang="en-US" b="1" dirty="0"/>
              <a:t>2 C</a:t>
            </a:r>
            <a:r>
              <a:rPr lang="en-US" b="1" baseline="-25000" dirty="0"/>
              <a:t>3</a:t>
            </a:r>
            <a:r>
              <a:rPr lang="en-US" b="1" dirty="0"/>
              <a:t>H</a:t>
            </a:r>
            <a:r>
              <a:rPr lang="en-US" b="1" baseline="-25000" dirty="0"/>
              <a:t>8</a:t>
            </a:r>
            <a:r>
              <a:rPr lang="en-US" b="1" dirty="0"/>
              <a:t>O</a:t>
            </a:r>
            <a:r>
              <a:rPr lang="en-US" b="1" baseline="-25000" dirty="0"/>
              <a:t>(l)</a:t>
            </a:r>
            <a:r>
              <a:rPr lang="en-US" b="1" dirty="0"/>
              <a:t> + 9 O</a:t>
            </a:r>
            <a:r>
              <a:rPr lang="en-US" b="1" baseline="-25000" dirty="0"/>
              <a:t>2(g)</a:t>
            </a:r>
            <a:r>
              <a:rPr lang="en-US" b="1" dirty="0"/>
              <a:t> </a:t>
            </a:r>
            <a:r>
              <a:rPr lang="en-US" b="1" dirty="0">
                <a:sym typeface="Wingdings"/>
              </a:rPr>
              <a:t></a:t>
            </a:r>
            <a:r>
              <a:rPr lang="en-US" b="1" dirty="0"/>
              <a:t> 6 CO</a:t>
            </a:r>
            <a:r>
              <a:rPr lang="en-US" b="1" baseline="-25000" dirty="0"/>
              <a:t>2(g)</a:t>
            </a:r>
            <a:r>
              <a:rPr lang="en-US" b="1" dirty="0"/>
              <a:t> + 8 H</a:t>
            </a:r>
            <a:r>
              <a:rPr lang="en-US" b="1" baseline="-25000" dirty="0"/>
              <a:t>2</a:t>
            </a:r>
            <a:r>
              <a:rPr lang="en-US" b="1" dirty="0"/>
              <a:t>O</a:t>
            </a:r>
            <a:r>
              <a:rPr lang="en-US" b="1" baseline="-25000" dirty="0"/>
              <a:t>(g)­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 </a:t>
            </a:r>
            <a:r>
              <a:rPr lang="en-US" dirty="0" smtClean="0"/>
              <a:t>3) When </a:t>
            </a:r>
            <a:r>
              <a:rPr lang="en-US" dirty="0"/>
              <a:t>dissolved sodium hydroxide reacts with sulfuric acid (H</a:t>
            </a:r>
            <a:r>
              <a:rPr lang="en-US" baseline="-25000" dirty="0"/>
              <a:t>2</a:t>
            </a:r>
            <a:r>
              <a:rPr lang="en-US" dirty="0"/>
              <a:t>SO­</a:t>
            </a:r>
            <a:r>
              <a:rPr lang="en-US" baseline="-25000" dirty="0"/>
              <a:t>4</a:t>
            </a:r>
            <a:r>
              <a:rPr lang="en-US" dirty="0"/>
              <a:t>), aqueous sodium sulfate, water, and heat are formed.</a:t>
            </a:r>
            <a:endParaRPr lang="en-AU" dirty="0"/>
          </a:p>
          <a:p>
            <a:pPr marL="0" indent="0">
              <a:buNone/>
            </a:pPr>
            <a:r>
              <a:rPr lang="en-US" dirty="0"/>
              <a:t> </a:t>
            </a:r>
            <a:r>
              <a:rPr lang="en-US" b="1" dirty="0"/>
              <a:t>2 </a:t>
            </a:r>
            <a:r>
              <a:rPr lang="en-US" b="1" dirty="0" err="1"/>
              <a:t>NaOH</a:t>
            </a:r>
            <a:r>
              <a:rPr lang="en-US" b="1" baseline="-25000" dirty="0"/>
              <a:t>(</a:t>
            </a:r>
            <a:r>
              <a:rPr lang="en-US" b="1" baseline="-25000" dirty="0" err="1"/>
              <a:t>aq</a:t>
            </a:r>
            <a:r>
              <a:rPr lang="en-US" b="1" baseline="-25000" dirty="0"/>
              <a:t>) </a:t>
            </a:r>
            <a:r>
              <a:rPr lang="en-US" b="1" dirty="0"/>
              <a:t>+ H</a:t>
            </a:r>
            <a:r>
              <a:rPr lang="en-US" b="1" baseline="-25000" dirty="0"/>
              <a:t>2</a:t>
            </a:r>
            <a:r>
              <a:rPr lang="en-US" b="1" dirty="0"/>
              <a:t>SO­</a:t>
            </a:r>
            <a:r>
              <a:rPr lang="en-US" b="1" baseline="-25000" dirty="0"/>
              <a:t>4(l)</a:t>
            </a:r>
            <a:r>
              <a:rPr lang="en-US" b="1" dirty="0"/>
              <a:t> </a:t>
            </a:r>
            <a:r>
              <a:rPr lang="en-US" b="1" dirty="0">
                <a:sym typeface="Wingdings"/>
              </a:rPr>
              <a:t></a:t>
            </a:r>
            <a:r>
              <a:rPr lang="en-US" b="1" dirty="0"/>
              <a:t> Na</a:t>
            </a:r>
            <a:r>
              <a:rPr lang="en-US" b="1" baseline="-25000" dirty="0"/>
              <a:t>2</a:t>
            </a:r>
            <a:r>
              <a:rPr lang="en-US" b="1" dirty="0"/>
              <a:t>SO</a:t>
            </a:r>
            <a:r>
              <a:rPr lang="en-US" b="1" baseline="-25000" dirty="0"/>
              <a:t>4</a:t>
            </a:r>
            <a:r>
              <a:rPr lang="en-US" b="1" dirty="0"/>
              <a:t> + 2 H</a:t>
            </a:r>
            <a:r>
              <a:rPr lang="en-US" b="1" baseline="-25000" dirty="0"/>
              <a:t>2</a:t>
            </a:r>
            <a:r>
              <a:rPr lang="en-US" b="1" dirty="0"/>
              <a:t>O</a:t>
            </a:r>
            <a:r>
              <a:rPr lang="en-US" b="1" baseline="-25000" dirty="0"/>
              <a:t>(l)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4) When </a:t>
            </a:r>
            <a:r>
              <a:rPr lang="en-US" dirty="0"/>
              <a:t>fluorine gas is put into contact with calcium metal at high temperatures, calcium fluoride powder is created in an exothermic reaction.</a:t>
            </a:r>
            <a:endParaRPr lang="en-AU" dirty="0"/>
          </a:p>
          <a:p>
            <a:pPr marL="0" indent="0">
              <a:buNone/>
            </a:pPr>
            <a:r>
              <a:rPr lang="en-US" b="1" dirty="0"/>
              <a:t>F</a:t>
            </a:r>
            <a:r>
              <a:rPr lang="en-US" b="1" baseline="-25000" dirty="0"/>
              <a:t>2(g)</a:t>
            </a:r>
            <a:r>
              <a:rPr lang="en-US" b="1" dirty="0"/>
              <a:t> + Ca</a:t>
            </a:r>
            <a:r>
              <a:rPr lang="en-US" b="1" baseline="-25000" dirty="0"/>
              <a:t>(s)</a:t>
            </a:r>
            <a:r>
              <a:rPr lang="en-US" b="1" dirty="0"/>
              <a:t> </a:t>
            </a:r>
            <a:r>
              <a:rPr lang="en-US" b="1" dirty="0">
                <a:sym typeface="Wingdings"/>
              </a:rPr>
              <a:t></a:t>
            </a:r>
            <a:r>
              <a:rPr lang="en-US" b="1" dirty="0"/>
              <a:t> CaF</a:t>
            </a:r>
            <a:r>
              <a:rPr lang="en-US" b="1" baseline="-25000" dirty="0"/>
              <a:t>2(s)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 </a:t>
            </a:r>
            <a:r>
              <a:rPr lang="en-US" dirty="0" smtClean="0"/>
              <a:t>5) When </a:t>
            </a:r>
            <a:r>
              <a:rPr lang="en-US" dirty="0"/>
              <a:t>sodium metal reacts with iron (II) chloride, iron metal and sodium chloride are formed.</a:t>
            </a:r>
            <a:endParaRPr lang="en-AU" dirty="0"/>
          </a:p>
          <a:p>
            <a:pPr marL="0" indent="0">
              <a:buNone/>
            </a:pPr>
            <a:r>
              <a:rPr lang="en-US" b="1" dirty="0"/>
              <a:t>2 Na</a:t>
            </a:r>
            <a:r>
              <a:rPr lang="en-US" b="1" baseline="-25000" dirty="0"/>
              <a:t>(s)</a:t>
            </a:r>
            <a:r>
              <a:rPr lang="en-US" b="1" dirty="0"/>
              <a:t> + FeCl</a:t>
            </a:r>
            <a:r>
              <a:rPr lang="en-US" b="1" baseline="-25000" dirty="0"/>
              <a:t>2(s)</a:t>
            </a:r>
            <a:r>
              <a:rPr lang="en-US" b="1" dirty="0"/>
              <a:t> </a:t>
            </a:r>
            <a:r>
              <a:rPr lang="en-US" b="1" dirty="0">
                <a:sym typeface="Wingdings"/>
              </a:rPr>
              <a:t></a:t>
            </a:r>
            <a:r>
              <a:rPr lang="en-US" b="1" dirty="0"/>
              <a:t> 2 </a:t>
            </a:r>
            <a:r>
              <a:rPr lang="en-US" b="1" dirty="0" err="1"/>
              <a:t>NaCl</a:t>
            </a:r>
            <a:r>
              <a:rPr lang="en-US" b="1" baseline="-25000" dirty="0"/>
              <a:t>(s) </a:t>
            </a:r>
            <a:r>
              <a:rPr lang="en-US" b="1" dirty="0"/>
              <a:t>+ </a:t>
            </a:r>
            <a:r>
              <a:rPr lang="en-US" b="1" dirty="0" smtClean="0"/>
              <a:t>Fe</a:t>
            </a:r>
            <a:r>
              <a:rPr lang="en-US" b="1" baseline="-25000" dirty="0" smtClean="0"/>
              <a:t>(s)</a:t>
            </a:r>
          </a:p>
        </p:txBody>
      </p:sp>
    </p:spTree>
    <p:extLst>
      <p:ext uri="{BB962C8B-B14F-4D97-AF65-F5344CB8AC3E}">
        <p14:creationId xmlns:p14="http://schemas.microsoft.com/office/powerpoint/2010/main" val="52951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Balancing Chemical Equations.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513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law of conservation of matter states that, in a chemical change, matter is neither created nor destroyed. </a:t>
            </a:r>
          </a:p>
        </p:txBody>
      </p:sp>
      <p:pic>
        <p:nvPicPr>
          <p:cNvPr id="1029" name="Picture 5" descr="http://t1.gstatic.com/images?q=tbn:ANd9GcRlLjPcrciRCwpKNmARQWBQhqunq_IASrqBbbSqB6Mgyh6yapCqy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743200"/>
            <a:ext cx="5105400" cy="370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89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Balancing Chemical Equations.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4572000" cy="513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Chemical </a:t>
            </a:r>
            <a:r>
              <a:rPr lang="en-US" dirty="0"/>
              <a:t>equations must show that matter is conserved during a chemical reaction. Such an equation is called a balanced equation.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71" t="19697" r="16618" b="55682"/>
          <a:stretch/>
        </p:blipFill>
        <p:spPr bwMode="auto">
          <a:xfrm>
            <a:off x="4662054" y="1447800"/>
            <a:ext cx="4468091" cy="1801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94" t="47159" r="16904" b="11364"/>
          <a:stretch/>
        </p:blipFill>
        <p:spPr bwMode="auto">
          <a:xfrm>
            <a:off x="4530436" y="3823855"/>
            <a:ext cx="4613564" cy="303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65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Balancing Chemical Equations.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 </a:t>
            </a:r>
            <a:r>
              <a:rPr lang="en-US" dirty="0" smtClean="0"/>
              <a:t>To </a:t>
            </a:r>
            <a:r>
              <a:rPr lang="en-US" dirty="0"/>
              <a:t>balance an equation you must find the correct coefficients for the chemical formulas in the </a:t>
            </a:r>
            <a:r>
              <a:rPr lang="en-US" dirty="0" smtClean="0"/>
              <a:t>chemical </a:t>
            </a:r>
            <a:r>
              <a:rPr lang="en-US" dirty="0"/>
              <a:t>equations. A </a:t>
            </a:r>
            <a:r>
              <a:rPr lang="en-US" b="1" dirty="0"/>
              <a:t>coefficient</a:t>
            </a:r>
            <a:r>
              <a:rPr lang="en-US" dirty="0"/>
              <a:t> </a:t>
            </a:r>
            <a:r>
              <a:rPr lang="en-US" dirty="0" smtClean="0"/>
              <a:t>in </a:t>
            </a:r>
            <a:r>
              <a:rPr lang="en-US" dirty="0"/>
              <a:t>a chemical equation is the number written in </a:t>
            </a:r>
            <a:r>
              <a:rPr lang="en-US" b="1" dirty="0"/>
              <a:t>front</a:t>
            </a:r>
            <a:r>
              <a:rPr lang="en-US" dirty="0"/>
              <a:t> of a reactant or product.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60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Balancing Chemical Equations.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 </a:t>
            </a:r>
            <a:r>
              <a:rPr lang="en-US" dirty="0" smtClean="0"/>
              <a:t>Coefficients </a:t>
            </a:r>
            <a:r>
              <a:rPr lang="en-US" dirty="0"/>
              <a:t>are whole numbers and are not written if the value is 1. In a balanced equation, coefficient is the lowest whole-number ratio of the amounts of all the reactants and products.</a:t>
            </a:r>
          </a:p>
          <a:p>
            <a:endParaRPr lang="en-US" dirty="0"/>
          </a:p>
        </p:txBody>
      </p:sp>
      <p:pic>
        <p:nvPicPr>
          <p:cNvPr id="3074" name="Picture 2" descr="http://www.mikeblaber.org/oldwine/chm1045/notes/Stoich/Equation/coeff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42746"/>
            <a:ext cx="4114800" cy="301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65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Steps for Balancing Equations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1</a:t>
            </a:r>
            <a:r>
              <a:rPr lang="en-US" b="1" dirty="0"/>
              <a:t>. Write the </a:t>
            </a:r>
            <a:r>
              <a:rPr lang="en-US" b="1" dirty="0" smtClean="0"/>
              <a:t>chemical </a:t>
            </a:r>
            <a:r>
              <a:rPr lang="en-US" b="1" dirty="0"/>
              <a:t>equation for the reaction.</a:t>
            </a:r>
            <a:endParaRPr lang="en-US" dirty="0"/>
          </a:p>
          <a:p>
            <a:r>
              <a:rPr lang="en-US" b="1" dirty="0"/>
              <a:t>2. Count the atoms of the elements in the reactants.</a:t>
            </a:r>
            <a:endParaRPr lang="en-US" dirty="0"/>
          </a:p>
          <a:p>
            <a:r>
              <a:rPr lang="en-US" b="1" dirty="0"/>
              <a:t>3. Count the elements in the products.</a:t>
            </a:r>
            <a:endParaRPr lang="en-US" dirty="0"/>
          </a:p>
          <a:p>
            <a:r>
              <a:rPr lang="en-US" b="1" dirty="0"/>
              <a:t>4. Change the coefficients to make the number of atoms of each element equal on both </a:t>
            </a:r>
            <a:endParaRPr lang="en-US" dirty="0"/>
          </a:p>
          <a:p>
            <a:r>
              <a:rPr lang="en-US" b="1" dirty="0"/>
              <a:t>     sides of the equation.</a:t>
            </a:r>
            <a:endParaRPr lang="en-US" dirty="0"/>
          </a:p>
          <a:p>
            <a:r>
              <a:rPr lang="en-US" b="1" dirty="0"/>
              <a:t>5. Write the coefficients in their lowest possible ratio.</a:t>
            </a:r>
            <a:endParaRPr lang="en-US" dirty="0"/>
          </a:p>
          <a:p>
            <a:r>
              <a:rPr lang="en-US" b="1" dirty="0"/>
              <a:t>6. Check your work.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64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Steps for Balancing Equations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1</a:t>
            </a:r>
            <a:r>
              <a:rPr lang="en-US" b="1" dirty="0"/>
              <a:t>. Write the </a:t>
            </a:r>
            <a:r>
              <a:rPr lang="en-US" b="1" dirty="0" smtClean="0"/>
              <a:t>chemical </a:t>
            </a:r>
            <a:r>
              <a:rPr lang="en-US" b="1" dirty="0"/>
              <a:t>equation for the reaction.</a:t>
            </a:r>
            <a:endParaRPr lang="en-US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8" t="49014" r="31108" b="37688"/>
          <a:stretch/>
        </p:blipFill>
        <p:spPr bwMode="auto">
          <a:xfrm>
            <a:off x="381000" y="3796145"/>
            <a:ext cx="8343973" cy="1453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8" t="42994" r="31108" b="50986"/>
          <a:stretch/>
        </p:blipFill>
        <p:spPr bwMode="auto">
          <a:xfrm>
            <a:off x="10015" y="5445224"/>
            <a:ext cx="8343973" cy="658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58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Steps for Balancing Equations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2</a:t>
            </a:r>
            <a:r>
              <a:rPr lang="en-US" b="1" dirty="0"/>
              <a:t>. Count the atoms of the elements in the reactants.</a:t>
            </a:r>
            <a:endParaRPr lang="en-US" dirty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0" t="73106" r="46663" b="19034"/>
          <a:stretch/>
        </p:blipFill>
        <p:spPr bwMode="auto">
          <a:xfrm>
            <a:off x="1524000" y="3124200"/>
            <a:ext cx="5584042" cy="1226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082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Steps for Balancing Equations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3</a:t>
            </a:r>
            <a:r>
              <a:rPr lang="en-US" b="1" dirty="0"/>
              <a:t>. Count the elements in the products.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14" t="86647" r="48935" b="6345"/>
          <a:stretch/>
        </p:blipFill>
        <p:spPr bwMode="auto">
          <a:xfrm>
            <a:off x="1360552" y="3124201"/>
            <a:ext cx="6005388" cy="1683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478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Representing Chemical Reactions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Chemical Equations- are statements that chemists use to represent chemical reactions</a:t>
            </a:r>
            <a:endParaRPr lang="en-US" dirty="0"/>
          </a:p>
          <a:p>
            <a:r>
              <a:rPr lang="en-US" b="1" dirty="0"/>
              <a:t> </a:t>
            </a:r>
            <a:r>
              <a:rPr lang="en-US" b="1" dirty="0" smtClean="0"/>
              <a:t>They show:</a:t>
            </a:r>
            <a:endParaRPr lang="en-US" dirty="0"/>
          </a:p>
          <a:p>
            <a:r>
              <a:rPr lang="en-US" b="1" dirty="0" smtClean="0"/>
              <a:t>Reactants- the starting substances 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b="1" dirty="0" smtClean="0"/>
              <a:t>Products- the substances formed during a reaction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14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Steps for Balancing Equations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4</a:t>
            </a:r>
            <a:r>
              <a:rPr lang="en-US" b="1" dirty="0"/>
              <a:t>. Change the coefficients to make the number of atoms of each element equal on both </a:t>
            </a:r>
            <a:endParaRPr lang="en-US" dirty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7" t="41098" r="31108" b="35227"/>
          <a:stretch/>
        </p:blipFill>
        <p:spPr bwMode="auto">
          <a:xfrm>
            <a:off x="457200" y="3581400"/>
            <a:ext cx="7618448" cy="247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099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Steps for Balancing Equations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5</a:t>
            </a:r>
            <a:r>
              <a:rPr lang="en-US" b="1" dirty="0"/>
              <a:t>. Write the coefficients in their lowest possible ratio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Ratio is 1:1:2; so it is the lowest possible ratio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7" t="41098" r="31108" b="35227"/>
          <a:stretch/>
        </p:blipFill>
        <p:spPr bwMode="auto">
          <a:xfrm>
            <a:off x="685800" y="3810000"/>
            <a:ext cx="7618448" cy="247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088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Steps for Balancing Equations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6</a:t>
            </a:r>
            <a:r>
              <a:rPr lang="en-US" b="1" dirty="0"/>
              <a:t>. Check your work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Make sure the chemical formulas are       written correctly.</a:t>
            </a:r>
          </a:p>
          <a:p>
            <a:r>
              <a:rPr lang="en-US" b="1" dirty="0" smtClean="0"/>
              <a:t>Check that the number of atoms is equal on both sides.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7" t="41098" r="31108" b="35227"/>
          <a:stretch/>
        </p:blipFill>
        <p:spPr bwMode="auto">
          <a:xfrm>
            <a:off x="1219200" y="4515956"/>
            <a:ext cx="5562600" cy="1810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748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Recommended order of balancing</a:t>
            </a:r>
            <a:endParaRPr lang="en-US" dirty="0"/>
          </a:p>
          <a:p>
            <a:r>
              <a:rPr lang="en-US" b="1" dirty="0"/>
              <a:t>1. Metals</a:t>
            </a:r>
            <a:endParaRPr lang="en-US" dirty="0"/>
          </a:p>
          <a:p>
            <a:r>
              <a:rPr lang="en-US" b="1" dirty="0"/>
              <a:t>2. Non-metals</a:t>
            </a:r>
            <a:endParaRPr lang="en-US" dirty="0"/>
          </a:p>
          <a:p>
            <a:r>
              <a:rPr lang="en-US" b="1" dirty="0"/>
              <a:t>3. Polyatomic ions</a:t>
            </a:r>
            <a:endParaRPr lang="en-US" dirty="0"/>
          </a:p>
          <a:p>
            <a:r>
              <a:rPr lang="en-US" b="1" dirty="0"/>
              <a:t>4 Oxygen and </a:t>
            </a:r>
            <a:r>
              <a:rPr lang="en-US" b="1" dirty="0" smtClean="0"/>
              <a:t>hydrogen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MgCl</a:t>
            </a:r>
            <a:r>
              <a:rPr lang="en-US" baseline="-25000" dirty="0"/>
              <a:t>2</a:t>
            </a:r>
            <a:r>
              <a:rPr lang="en-US" dirty="0" smtClean="0"/>
              <a:t>  + Na</a:t>
            </a:r>
            <a:r>
              <a:rPr lang="en-US" baseline="-25000" dirty="0" smtClean="0"/>
              <a:t>2</a:t>
            </a:r>
            <a:r>
              <a:rPr lang="en-US" dirty="0" smtClean="0"/>
              <a:t>O </a:t>
            </a:r>
            <a:r>
              <a:rPr lang="en-US" dirty="0" smtClean="0">
                <a:sym typeface="Wingdings" pitchFamily="2" charset="2"/>
              </a:rPr>
              <a:t>  </a:t>
            </a:r>
            <a:r>
              <a:rPr lang="en-US" dirty="0" err="1" smtClean="0">
                <a:sym typeface="Wingdings" pitchFamily="2" charset="2"/>
              </a:rPr>
              <a:t>MgO</a:t>
            </a:r>
            <a:r>
              <a:rPr lang="en-US" dirty="0" smtClean="0">
                <a:sym typeface="Wingdings" pitchFamily="2" charset="2"/>
              </a:rPr>
              <a:t>  +  </a:t>
            </a:r>
            <a:r>
              <a:rPr lang="en-US" dirty="0" err="1" smtClean="0">
                <a:sym typeface="Wingdings" pitchFamily="2" charset="2"/>
              </a:rPr>
              <a:t>NaCl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/>
              <a:t>MgCl</a:t>
            </a:r>
            <a:r>
              <a:rPr lang="en-US" baseline="-25000" dirty="0"/>
              <a:t>2</a:t>
            </a:r>
            <a:r>
              <a:rPr lang="en-US" dirty="0"/>
              <a:t>  + Na</a:t>
            </a:r>
            <a:r>
              <a:rPr lang="en-US" baseline="-25000" dirty="0"/>
              <a:t>2</a:t>
            </a:r>
            <a:r>
              <a:rPr lang="en-US" dirty="0"/>
              <a:t>O </a:t>
            </a:r>
            <a:r>
              <a:rPr lang="en-US" dirty="0">
                <a:sym typeface="Wingdings" pitchFamily="2" charset="2"/>
              </a:rPr>
              <a:t>  </a:t>
            </a:r>
            <a:r>
              <a:rPr lang="en-US" dirty="0" err="1">
                <a:sym typeface="Wingdings" pitchFamily="2" charset="2"/>
              </a:rPr>
              <a:t>MgO</a:t>
            </a:r>
            <a:r>
              <a:rPr lang="en-US" dirty="0">
                <a:sym typeface="Wingdings" pitchFamily="2" charset="2"/>
              </a:rPr>
              <a:t>  +  </a:t>
            </a:r>
            <a:r>
              <a:rPr lang="en-US" dirty="0" smtClean="0">
                <a:sym typeface="Wingdings" pitchFamily="2" charset="2"/>
              </a:rPr>
              <a:t>2NaCl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49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to balance these equations!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  </a:t>
            </a:r>
            <a:r>
              <a:rPr lang="en-US" dirty="0"/>
              <a:t>+ </a:t>
            </a:r>
            <a:r>
              <a:rPr lang="en-US" dirty="0" smtClean="0"/>
              <a:t>Cl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>
                <a:sym typeface="Wingdings" pitchFamily="2" charset="2"/>
              </a:rPr>
              <a:t>  </a:t>
            </a:r>
            <a:r>
              <a:rPr lang="en-US" dirty="0" err="1" smtClean="0">
                <a:sym typeface="Wingdings" pitchFamily="2" charset="2"/>
              </a:rPr>
              <a:t>HCl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  + Cl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 </a:t>
            </a:r>
            <a:r>
              <a:rPr lang="en-US" dirty="0" smtClean="0">
                <a:sym typeface="Wingdings" pitchFamily="2" charset="2"/>
              </a:rPr>
              <a:t>2HCl</a:t>
            </a:r>
          </a:p>
          <a:p>
            <a:r>
              <a:rPr lang="en-US" dirty="0" err="1" smtClean="0">
                <a:sym typeface="Wingdings" pitchFamily="2" charset="2"/>
              </a:rPr>
              <a:t>NaOH</a:t>
            </a:r>
            <a:r>
              <a:rPr lang="en-US" dirty="0" smtClean="0">
                <a:sym typeface="Wingdings" pitchFamily="2" charset="2"/>
              </a:rPr>
              <a:t> + CaBr</a:t>
            </a:r>
            <a:r>
              <a:rPr lang="en-US" baseline="-25000" dirty="0" smtClean="0"/>
              <a:t>2 </a:t>
            </a:r>
            <a:r>
              <a:rPr lang="en-US" dirty="0" smtClean="0">
                <a:sym typeface="Wingdings" pitchFamily="2" charset="2"/>
              </a:rPr>
              <a:t> Ca(OH)</a:t>
            </a:r>
            <a:r>
              <a:rPr lang="en-US" baseline="-25000" dirty="0"/>
              <a:t> </a:t>
            </a:r>
            <a:r>
              <a:rPr lang="en-US" baseline="-25000" dirty="0" smtClean="0"/>
              <a:t>2</a:t>
            </a:r>
            <a:r>
              <a:rPr lang="en-US" dirty="0" smtClean="0"/>
              <a:t> + </a:t>
            </a:r>
            <a:r>
              <a:rPr lang="en-US" dirty="0" err="1" smtClean="0"/>
              <a:t>NaBr</a:t>
            </a:r>
            <a:endParaRPr lang="en-US" dirty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2NaOH </a:t>
            </a:r>
            <a:r>
              <a:rPr lang="en-US" dirty="0">
                <a:sym typeface="Wingdings" pitchFamily="2" charset="2"/>
              </a:rPr>
              <a:t>+ CaBr</a:t>
            </a:r>
            <a:r>
              <a:rPr lang="en-US" baseline="-25000" dirty="0"/>
              <a:t>2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smtClean="0">
                <a:sym typeface="Wingdings" pitchFamily="2" charset="2"/>
              </a:rPr>
              <a:t>Ca(OH)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smtClean="0"/>
              <a:t>2NaBr</a:t>
            </a:r>
          </a:p>
          <a:p>
            <a:endParaRPr lang="en-US" dirty="0">
              <a:sym typeface="Wingdings" pitchFamily="2" charset="2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15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60648"/>
            <a:ext cx="8507288" cy="6408712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(a) Fe</a:t>
            </a:r>
            <a:r>
              <a:rPr lang="pt-BR" dirty="0"/>
              <a:t>+ Cl</a:t>
            </a:r>
            <a:r>
              <a:rPr lang="pt-BR" baseline="-25000" dirty="0"/>
              <a:t>2</a:t>
            </a:r>
            <a:r>
              <a:rPr lang="pt-BR" dirty="0"/>
              <a:t> −−→ FeCl</a:t>
            </a:r>
            <a:r>
              <a:rPr lang="pt-BR" baseline="-25000" dirty="0"/>
              <a:t>3</a:t>
            </a:r>
            <a:r>
              <a:rPr lang="pt-BR" dirty="0"/>
              <a:t> </a:t>
            </a:r>
            <a:endParaRPr lang="pt-BR" dirty="0" smtClean="0"/>
          </a:p>
          <a:p>
            <a:r>
              <a:rPr lang="pt-BR" dirty="0" smtClean="0"/>
              <a:t>(</a:t>
            </a:r>
            <a:r>
              <a:rPr lang="pt-BR" dirty="0"/>
              <a:t>b) Fe+ O</a:t>
            </a:r>
            <a:r>
              <a:rPr lang="pt-BR" baseline="-25000" dirty="0"/>
              <a:t>2</a:t>
            </a:r>
            <a:r>
              <a:rPr lang="pt-BR" dirty="0"/>
              <a:t> −−→ Fe</a:t>
            </a:r>
            <a:r>
              <a:rPr lang="pt-BR" baseline="-25000" dirty="0"/>
              <a:t>2</a:t>
            </a:r>
            <a:r>
              <a:rPr lang="pt-BR" dirty="0"/>
              <a:t>O</a:t>
            </a:r>
            <a:r>
              <a:rPr lang="pt-BR" baseline="-25000" dirty="0"/>
              <a:t>3</a:t>
            </a:r>
            <a:r>
              <a:rPr lang="pt-BR" dirty="0"/>
              <a:t> </a:t>
            </a:r>
            <a:endParaRPr lang="pt-BR" dirty="0" smtClean="0"/>
          </a:p>
          <a:p>
            <a:r>
              <a:rPr lang="pt-BR" dirty="0" smtClean="0"/>
              <a:t>(</a:t>
            </a:r>
            <a:r>
              <a:rPr lang="pt-BR" dirty="0"/>
              <a:t>c) FeBr</a:t>
            </a:r>
            <a:r>
              <a:rPr lang="pt-BR" baseline="-25000" dirty="0"/>
              <a:t>3</a:t>
            </a:r>
            <a:r>
              <a:rPr lang="pt-BR" dirty="0"/>
              <a:t> + H</a:t>
            </a:r>
            <a:r>
              <a:rPr lang="pt-BR" baseline="-25000" dirty="0"/>
              <a:t>2</a:t>
            </a:r>
            <a:r>
              <a:rPr lang="pt-BR" dirty="0"/>
              <a:t> SO</a:t>
            </a:r>
            <a:r>
              <a:rPr lang="pt-BR" baseline="-25000" dirty="0"/>
              <a:t>4</a:t>
            </a:r>
            <a:r>
              <a:rPr lang="pt-BR" dirty="0"/>
              <a:t> −−→ Fe</a:t>
            </a:r>
            <a:r>
              <a:rPr lang="pt-BR" baseline="-25000" dirty="0"/>
              <a:t>2</a:t>
            </a:r>
            <a:r>
              <a:rPr lang="pt-BR" dirty="0"/>
              <a:t> (</a:t>
            </a:r>
            <a:r>
              <a:rPr lang="pt-BR" dirty="0" smtClean="0"/>
              <a:t>SO</a:t>
            </a:r>
            <a:r>
              <a:rPr lang="pt-BR" baseline="-25000" dirty="0" smtClean="0"/>
              <a:t>4</a:t>
            </a:r>
            <a:r>
              <a:rPr lang="pt-BR" dirty="0" smtClean="0"/>
              <a:t>)</a:t>
            </a:r>
            <a:r>
              <a:rPr lang="pt-BR" baseline="-25000" dirty="0" smtClean="0"/>
              <a:t>3</a:t>
            </a:r>
            <a:r>
              <a:rPr lang="pt-BR" dirty="0" smtClean="0"/>
              <a:t> </a:t>
            </a:r>
            <a:r>
              <a:rPr lang="pt-BR" dirty="0"/>
              <a:t>+ HBr </a:t>
            </a:r>
            <a:endParaRPr lang="pt-BR" dirty="0" smtClean="0"/>
          </a:p>
          <a:p>
            <a:r>
              <a:rPr lang="pt-BR" dirty="0" smtClean="0"/>
              <a:t>(</a:t>
            </a:r>
            <a:r>
              <a:rPr lang="pt-BR" dirty="0"/>
              <a:t>d) C</a:t>
            </a:r>
            <a:r>
              <a:rPr lang="pt-BR" baseline="-25000" dirty="0"/>
              <a:t>4</a:t>
            </a:r>
            <a:r>
              <a:rPr lang="pt-BR" dirty="0"/>
              <a:t>H</a:t>
            </a:r>
            <a:r>
              <a:rPr lang="pt-BR" baseline="-25000" dirty="0"/>
              <a:t>6</a:t>
            </a:r>
            <a:r>
              <a:rPr lang="pt-BR" dirty="0"/>
              <a:t>O</a:t>
            </a:r>
            <a:r>
              <a:rPr lang="pt-BR" baseline="-25000" dirty="0"/>
              <a:t>3</a:t>
            </a:r>
            <a:r>
              <a:rPr lang="pt-BR" dirty="0"/>
              <a:t> + H</a:t>
            </a:r>
            <a:r>
              <a:rPr lang="pt-BR" baseline="-25000" dirty="0"/>
              <a:t>2</a:t>
            </a:r>
            <a:r>
              <a:rPr lang="pt-BR" dirty="0"/>
              <a:t>O −−→ C</a:t>
            </a:r>
            <a:r>
              <a:rPr lang="pt-BR" baseline="-25000" dirty="0"/>
              <a:t>2</a:t>
            </a:r>
            <a:r>
              <a:rPr lang="pt-BR" dirty="0"/>
              <a:t>H</a:t>
            </a:r>
            <a:r>
              <a:rPr lang="pt-BR" baseline="-25000" dirty="0"/>
              <a:t>4</a:t>
            </a:r>
            <a:r>
              <a:rPr lang="pt-BR" dirty="0"/>
              <a:t>O</a:t>
            </a:r>
            <a:r>
              <a:rPr lang="pt-BR" baseline="-25000" dirty="0"/>
              <a:t>2</a:t>
            </a:r>
            <a:r>
              <a:rPr lang="pt-BR" dirty="0"/>
              <a:t> </a:t>
            </a:r>
            <a:endParaRPr lang="pt-BR" dirty="0" smtClean="0"/>
          </a:p>
          <a:p>
            <a:r>
              <a:rPr lang="pt-BR" dirty="0" smtClean="0"/>
              <a:t>(</a:t>
            </a:r>
            <a:r>
              <a:rPr lang="pt-BR" dirty="0"/>
              <a:t>e) C</a:t>
            </a:r>
            <a:r>
              <a:rPr lang="pt-BR" baseline="-25000" dirty="0"/>
              <a:t>2</a:t>
            </a:r>
            <a:r>
              <a:rPr lang="pt-BR" dirty="0"/>
              <a:t>H</a:t>
            </a:r>
            <a:r>
              <a:rPr lang="pt-BR" baseline="-25000" dirty="0"/>
              <a:t>4</a:t>
            </a:r>
            <a:r>
              <a:rPr lang="pt-BR" dirty="0"/>
              <a:t> + O</a:t>
            </a:r>
            <a:r>
              <a:rPr lang="pt-BR" baseline="-25000" dirty="0"/>
              <a:t>2</a:t>
            </a:r>
            <a:r>
              <a:rPr lang="pt-BR" dirty="0"/>
              <a:t> −−→ CO</a:t>
            </a:r>
            <a:r>
              <a:rPr lang="pt-BR" baseline="-25000" dirty="0"/>
              <a:t>2</a:t>
            </a:r>
            <a:r>
              <a:rPr lang="pt-BR" dirty="0"/>
              <a:t> + H</a:t>
            </a:r>
            <a:r>
              <a:rPr lang="pt-BR" baseline="-25000" dirty="0"/>
              <a:t>2</a:t>
            </a:r>
            <a:r>
              <a:rPr lang="pt-BR" dirty="0"/>
              <a:t>O </a:t>
            </a:r>
            <a:endParaRPr lang="pt-BR" dirty="0" smtClean="0"/>
          </a:p>
          <a:p>
            <a:r>
              <a:rPr lang="pt-BR" dirty="0" smtClean="0"/>
              <a:t>(</a:t>
            </a:r>
            <a:r>
              <a:rPr lang="pt-BR" dirty="0"/>
              <a:t>f) C</a:t>
            </a:r>
            <a:r>
              <a:rPr lang="pt-BR" baseline="-25000" dirty="0"/>
              <a:t>4</a:t>
            </a:r>
            <a:r>
              <a:rPr lang="pt-BR" dirty="0"/>
              <a:t>H</a:t>
            </a:r>
            <a:r>
              <a:rPr lang="pt-BR" baseline="-25000" dirty="0"/>
              <a:t>10</a:t>
            </a:r>
            <a:r>
              <a:rPr lang="pt-BR" dirty="0"/>
              <a:t>O+ O</a:t>
            </a:r>
            <a:r>
              <a:rPr lang="pt-BR" baseline="-25000" dirty="0"/>
              <a:t>2</a:t>
            </a:r>
            <a:r>
              <a:rPr lang="pt-BR" dirty="0"/>
              <a:t> −−→ CO</a:t>
            </a:r>
            <a:r>
              <a:rPr lang="pt-BR" baseline="-25000" dirty="0"/>
              <a:t>2</a:t>
            </a:r>
            <a:r>
              <a:rPr lang="pt-BR" dirty="0"/>
              <a:t> + H</a:t>
            </a:r>
            <a:r>
              <a:rPr lang="pt-BR" baseline="-25000" dirty="0"/>
              <a:t>2</a:t>
            </a:r>
            <a:r>
              <a:rPr lang="pt-BR" dirty="0"/>
              <a:t>O </a:t>
            </a:r>
            <a:endParaRPr lang="pt-BR" dirty="0" smtClean="0"/>
          </a:p>
          <a:p>
            <a:r>
              <a:rPr lang="pt-BR" dirty="0" smtClean="0"/>
              <a:t>(</a:t>
            </a:r>
            <a:r>
              <a:rPr lang="pt-BR" dirty="0"/>
              <a:t>g) C</a:t>
            </a:r>
            <a:r>
              <a:rPr lang="pt-BR" baseline="-25000" dirty="0"/>
              <a:t>7</a:t>
            </a:r>
            <a:r>
              <a:rPr lang="pt-BR" dirty="0"/>
              <a:t>H</a:t>
            </a:r>
            <a:r>
              <a:rPr lang="pt-BR" baseline="-25000" dirty="0"/>
              <a:t>16</a:t>
            </a:r>
            <a:r>
              <a:rPr lang="pt-BR" dirty="0"/>
              <a:t> + O</a:t>
            </a:r>
            <a:r>
              <a:rPr lang="pt-BR" baseline="-25000" dirty="0"/>
              <a:t>2</a:t>
            </a:r>
            <a:r>
              <a:rPr lang="pt-BR" dirty="0"/>
              <a:t> −−→ CO</a:t>
            </a:r>
            <a:r>
              <a:rPr lang="pt-BR" baseline="-25000" dirty="0"/>
              <a:t>2</a:t>
            </a:r>
            <a:r>
              <a:rPr lang="pt-BR" dirty="0"/>
              <a:t> + H</a:t>
            </a:r>
            <a:r>
              <a:rPr lang="pt-BR" baseline="-25000" dirty="0"/>
              <a:t>2</a:t>
            </a:r>
            <a:r>
              <a:rPr lang="pt-BR" dirty="0"/>
              <a:t>O </a:t>
            </a:r>
            <a:endParaRPr lang="pt-BR" dirty="0" smtClean="0"/>
          </a:p>
          <a:p>
            <a:r>
              <a:rPr lang="pt-BR" dirty="0" smtClean="0"/>
              <a:t>(</a:t>
            </a:r>
            <a:r>
              <a:rPr lang="pt-BR" dirty="0"/>
              <a:t>h) H</a:t>
            </a:r>
            <a:r>
              <a:rPr lang="pt-BR" baseline="-25000" dirty="0"/>
              <a:t>2</a:t>
            </a:r>
            <a:r>
              <a:rPr lang="pt-BR" dirty="0"/>
              <a:t> SiCl</a:t>
            </a:r>
            <a:r>
              <a:rPr lang="pt-BR" baseline="-25000" dirty="0"/>
              <a:t>2</a:t>
            </a:r>
            <a:r>
              <a:rPr lang="pt-BR" dirty="0"/>
              <a:t> + H</a:t>
            </a:r>
            <a:r>
              <a:rPr lang="pt-BR" baseline="-25000" dirty="0"/>
              <a:t>2</a:t>
            </a:r>
            <a:r>
              <a:rPr lang="pt-BR" dirty="0"/>
              <a:t>O −−→ H</a:t>
            </a:r>
            <a:r>
              <a:rPr lang="pt-BR" baseline="-25000" dirty="0"/>
              <a:t>8</a:t>
            </a:r>
            <a:r>
              <a:rPr lang="pt-BR" dirty="0"/>
              <a:t> Si</a:t>
            </a:r>
            <a:r>
              <a:rPr lang="pt-BR" baseline="-25000" dirty="0"/>
              <a:t>4</a:t>
            </a:r>
            <a:r>
              <a:rPr lang="pt-BR" dirty="0"/>
              <a:t>O</a:t>
            </a:r>
            <a:r>
              <a:rPr lang="pt-BR" baseline="-25000" dirty="0"/>
              <a:t>4</a:t>
            </a:r>
            <a:r>
              <a:rPr lang="pt-BR" dirty="0"/>
              <a:t> + HCl </a:t>
            </a:r>
            <a:endParaRPr lang="pt-BR" dirty="0" smtClean="0"/>
          </a:p>
          <a:p>
            <a:r>
              <a:rPr lang="pt-BR" dirty="0" smtClean="0"/>
              <a:t>(</a:t>
            </a:r>
            <a:r>
              <a:rPr lang="pt-BR" dirty="0"/>
              <a:t>i) HSiCl</a:t>
            </a:r>
            <a:r>
              <a:rPr lang="pt-BR" baseline="-25000" dirty="0"/>
              <a:t>3</a:t>
            </a:r>
            <a:r>
              <a:rPr lang="pt-BR" dirty="0"/>
              <a:t> + H</a:t>
            </a:r>
            <a:r>
              <a:rPr lang="pt-BR" baseline="-25000" dirty="0"/>
              <a:t>2</a:t>
            </a:r>
            <a:r>
              <a:rPr lang="pt-BR" dirty="0"/>
              <a:t>O −−→ H</a:t>
            </a:r>
            <a:r>
              <a:rPr lang="pt-BR" baseline="-25000" dirty="0"/>
              <a:t>10</a:t>
            </a:r>
            <a:r>
              <a:rPr lang="pt-BR" dirty="0"/>
              <a:t>Si</a:t>
            </a:r>
            <a:r>
              <a:rPr lang="pt-BR" baseline="-25000" dirty="0"/>
              <a:t>10</a:t>
            </a:r>
            <a:r>
              <a:rPr lang="pt-BR" dirty="0"/>
              <a:t>O</a:t>
            </a:r>
            <a:r>
              <a:rPr lang="pt-BR" baseline="-25000" dirty="0"/>
              <a:t>15</a:t>
            </a:r>
            <a:r>
              <a:rPr lang="pt-BR" dirty="0"/>
              <a:t> + HCl </a:t>
            </a:r>
            <a:endParaRPr lang="pt-BR" dirty="0" smtClean="0"/>
          </a:p>
          <a:p>
            <a:r>
              <a:rPr lang="pt-BR" dirty="0" smtClean="0"/>
              <a:t>(</a:t>
            </a:r>
            <a:r>
              <a:rPr lang="pt-BR" dirty="0"/>
              <a:t>j) C</a:t>
            </a:r>
            <a:r>
              <a:rPr lang="pt-BR" baseline="-25000" dirty="0"/>
              <a:t>7</a:t>
            </a:r>
            <a:r>
              <a:rPr lang="pt-BR" dirty="0"/>
              <a:t>H</a:t>
            </a:r>
            <a:r>
              <a:rPr lang="pt-BR" baseline="-25000" dirty="0"/>
              <a:t>9</a:t>
            </a:r>
            <a:r>
              <a:rPr lang="pt-BR" dirty="0"/>
              <a:t> + HNO</a:t>
            </a:r>
            <a:r>
              <a:rPr lang="pt-BR" baseline="-25000" dirty="0"/>
              <a:t>3</a:t>
            </a:r>
            <a:r>
              <a:rPr lang="pt-BR" dirty="0"/>
              <a:t> −−→ C</a:t>
            </a:r>
            <a:r>
              <a:rPr lang="pt-BR" baseline="-25000" dirty="0"/>
              <a:t>7</a:t>
            </a:r>
            <a:r>
              <a:rPr lang="pt-BR" dirty="0"/>
              <a:t>H</a:t>
            </a:r>
            <a:r>
              <a:rPr lang="pt-BR" baseline="-25000" dirty="0"/>
              <a:t>6</a:t>
            </a:r>
            <a:r>
              <a:rPr lang="pt-BR" dirty="0"/>
              <a:t> (</a:t>
            </a:r>
            <a:r>
              <a:rPr lang="pt-BR" dirty="0" smtClean="0"/>
              <a:t>NO</a:t>
            </a:r>
            <a:r>
              <a:rPr lang="pt-BR" baseline="-25000" dirty="0" smtClean="0"/>
              <a:t>2</a:t>
            </a:r>
            <a:r>
              <a:rPr lang="pt-BR" dirty="0" smtClean="0"/>
              <a:t>)</a:t>
            </a:r>
            <a:r>
              <a:rPr lang="pt-BR" baseline="-25000" dirty="0" smtClean="0"/>
              <a:t>3</a:t>
            </a:r>
            <a:r>
              <a:rPr lang="pt-BR" dirty="0" smtClean="0"/>
              <a:t> </a:t>
            </a:r>
            <a:r>
              <a:rPr lang="pt-BR" dirty="0"/>
              <a:t>+ H</a:t>
            </a:r>
            <a:r>
              <a:rPr lang="pt-BR" baseline="-25000" dirty="0"/>
              <a:t>2</a:t>
            </a:r>
            <a:r>
              <a:rPr lang="pt-BR" dirty="0"/>
              <a:t>O </a:t>
            </a:r>
            <a:endParaRPr lang="pt-BR" dirty="0" smtClean="0"/>
          </a:p>
          <a:p>
            <a:r>
              <a:rPr lang="pt-BR" dirty="0" smtClean="0"/>
              <a:t>(</a:t>
            </a:r>
            <a:r>
              <a:rPr lang="pt-BR" dirty="0"/>
              <a:t>k) C</a:t>
            </a:r>
            <a:r>
              <a:rPr lang="pt-BR" baseline="-25000" dirty="0"/>
              <a:t>5</a:t>
            </a:r>
            <a:r>
              <a:rPr lang="pt-BR" dirty="0"/>
              <a:t>H</a:t>
            </a:r>
            <a:r>
              <a:rPr lang="pt-BR" baseline="-25000" dirty="0"/>
              <a:t>8</a:t>
            </a:r>
            <a:r>
              <a:rPr lang="pt-BR" dirty="0"/>
              <a:t>O</a:t>
            </a:r>
            <a:r>
              <a:rPr lang="pt-BR" baseline="-25000" dirty="0"/>
              <a:t>2</a:t>
            </a:r>
            <a:r>
              <a:rPr lang="pt-BR" dirty="0"/>
              <a:t> + NaH+ HCl −−→ C</a:t>
            </a:r>
            <a:r>
              <a:rPr lang="pt-BR" baseline="-25000" dirty="0"/>
              <a:t>5</a:t>
            </a:r>
            <a:r>
              <a:rPr lang="pt-BR" dirty="0"/>
              <a:t>H</a:t>
            </a:r>
            <a:r>
              <a:rPr lang="pt-BR" baseline="-25000" dirty="0"/>
              <a:t>12</a:t>
            </a:r>
            <a:r>
              <a:rPr lang="pt-BR" dirty="0"/>
              <a:t>O</a:t>
            </a:r>
            <a:r>
              <a:rPr lang="pt-BR" baseline="-25000" dirty="0"/>
              <a:t>2</a:t>
            </a:r>
            <a:r>
              <a:rPr lang="pt-BR" dirty="0"/>
              <a:t> + NaCl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6621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8640"/>
            <a:ext cx="9036496" cy="6192688"/>
          </a:xfrm>
        </p:spPr>
        <p:txBody>
          <a:bodyPr>
            <a:normAutofit lnSpcReduction="10000"/>
          </a:bodyPr>
          <a:lstStyle/>
          <a:p>
            <a:r>
              <a:rPr lang="pt-BR" dirty="0"/>
              <a:t>(a) 2 </a:t>
            </a:r>
            <a:r>
              <a:rPr lang="pt-BR" dirty="0" smtClean="0"/>
              <a:t>Fe + 3Cl</a:t>
            </a:r>
            <a:r>
              <a:rPr lang="pt-BR" baseline="-25000" dirty="0" smtClean="0"/>
              <a:t>2</a:t>
            </a:r>
            <a:r>
              <a:rPr lang="pt-BR" dirty="0" smtClean="0"/>
              <a:t> </a:t>
            </a:r>
            <a:r>
              <a:rPr lang="pt-BR" dirty="0"/>
              <a:t>−−→ </a:t>
            </a:r>
            <a:r>
              <a:rPr lang="pt-BR" dirty="0" smtClean="0"/>
              <a:t>2FeCl</a:t>
            </a:r>
            <a:r>
              <a:rPr lang="pt-BR" baseline="-25000" dirty="0" smtClean="0"/>
              <a:t>3</a:t>
            </a:r>
            <a:endParaRPr lang="pt-BR" baseline="-25000" dirty="0"/>
          </a:p>
          <a:p>
            <a:r>
              <a:rPr lang="pt-BR" dirty="0"/>
              <a:t>(b) 4 </a:t>
            </a:r>
            <a:r>
              <a:rPr lang="pt-BR" dirty="0" smtClean="0"/>
              <a:t>Fe + 3O</a:t>
            </a:r>
            <a:r>
              <a:rPr lang="pt-BR" baseline="-25000" dirty="0" smtClean="0"/>
              <a:t>2</a:t>
            </a:r>
            <a:r>
              <a:rPr lang="pt-BR" dirty="0" smtClean="0"/>
              <a:t> </a:t>
            </a:r>
            <a:r>
              <a:rPr lang="pt-BR" dirty="0"/>
              <a:t>−−→ </a:t>
            </a:r>
            <a:r>
              <a:rPr lang="pt-BR" dirty="0" smtClean="0"/>
              <a:t>2Fe</a:t>
            </a:r>
            <a:r>
              <a:rPr lang="pt-BR" baseline="-25000" dirty="0" smtClean="0"/>
              <a:t>2</a:t>
            </a:r>
            <a:r>
              <a:rPr lang="pt-BR" dirty="0" smtClean="0"/>
              <a:t>O</a:t>
            </a:r>
            <a:r>
              <a:rPr lang="pt-BR" baseline="-25000" dirty="0" smtClean="0"/>
              <a:t>3</a:t>
            </a:r>
            <a:endParaRPr lang="pt-BR" baseline="-25000" dirty="0"/>
          </a:p>
          <a:p>
            <a:r>
              <a:rPr lang="pt-BR" dirty="0"/>
              <a:t>(c) 2 </a:t>
            </a:r>
            <a:r>
              <a:rPr lang="pt-BR" dirty="0" smtClean="0"/>
              <a:t>FeBr</a:t>
            </a:r>
            <a:r>
              <a:rPr lang="pt-BR" baseline="-25000" dirty="0" smtClean="0"/>
              <a:t>3</a:t>
            </a:r>
            <a:r>
              <a:rPr lang="pt-BR" dirty="0" smtClean="0"/>
              <a:t> + 3H</a:t>
            </a:r>
            <a:r>
              <a:rPr lang="pt-BR" baseline="-25000" dirty="0" smtClean="0"/>
              <a:t>2</a:t>
            </a:r>
            <a:r>
              <a:rPr lang="pt-BR" dirty="0" smtClean="0"/>
              <a:t>SO</a:t>
            </a:r>
            <a:r>
              <a:rPr lang="pt-BR" baseline="-25000" dirty="0" smtClean="0"/>
              <a:t>4</a:t>
            </a:r>
            <a:r>
              <a:rPr lang="pt-BR" dirty="0" smtClean="0"/>
              <a:t> </a:t>
            </a:r>
            <a:r>
              <a:rPr lang="pt-BR" dirty="0"/>
              <a:t>−−→ </a:t>
            </a:r>
            <a:r>
              <a:rPr lang="pt-BR" dirty="0" smtClean="0"/>
              <a:t>Fe</a:t>
            </a:r>
            <a:r>
              <a:rPr lang="pt-BR" baseline="-25000" dirty="0" smtClean="0"/>
              <a:t>2</a:t>
            </a:r>
            <a:r>
              <a:rPr lang="pt-BR" dirty="0" smtClean="0"/>
              <a:t>(SO</a:t>
            </a:r>
            <a:r>
              <a:rPr lang="pt-BR" baseline="-25000" dirty="0" smtClean="0"/>
              <a:t>4</a:t>
            </a:r>
            <a:r>
              <a:rPr lang="pt-BR" dirty="0" smtClean="0"/>
              <a:t>)</a:t>
            </a:r>
            <a:r>
              <a:rPr lang="pt-BR" baseline="-25000" dirty="0" smtClean="0"/>
              <a:t>3</a:t>
            </a:r>
            <a:r>
              <a:rPr lang="pt-BR" dirty="0" smtClean="0"/>
              <a:t> + 6HBr</a:t>
            </a:r>
            <a:endParaRPr lang="pt-BR" dirty="0"/>
          </a:p>
          <a:p>
            <a:r>
              <a:rPr lang="pt-BR" dirty="0"/>
              <a:t>(d) </a:t>
            </a:r>
            <a:r>
              <a:rPr lang="pt-BR" dirty="0" smtClean="0"/>
              <a:t>C</a:t>
            </a:r>
            <a:r>
              <a:rPr lang="pt-BR" baseline="-25000" dirty="0" smtClean="0"/>
              <a:t>4</a:t>
            </a:r>
            <a:r>
              <a:rPr lang="pt-BR" dirty="0" smtClean="0"/>
              <a:t>H</a:t>
            </a:r>
            <a:r>
              <a:rPr lang="pt-BR" baseline="-25000" dirty="0" smtClean="0"/>
              <a:t>6</a:t>
            </a:r>
            <a:r>
              <a:rPr lang="pt-BR" dirty="0" smtClean="0"/>
              <a:t>O</a:t>
            </a:r>
            <a:r>
              <a:rPr lang="pt-BR" baseline="-25000" dirty="0" smtClean="0"/>
              <a:t>3</a:t>
            </a:r>
            <a:r>
              <a:rPr lang="pt-BR" dirty="0" smtClean="0"/>
              <a:t> + H</a:t>
            </a:r>
            <a:r>
              <a:rPr lang="pt-BR" baseline="-25000" dirty="0" smtClean="0"/>
              <a:t>2</a:t>
            </a:r>
            <a:r>
              <a:rPr lang="pt-BR" dirty="0" smtClean="0"/>
              <a:t>O </a:t>
            </a:r>
            <a:r>
              <a:rPr lang="pt-BR" dirty="0"/>
              <a:t>−−→ 2</a:t>
            </a:r>
            <a:r>
              <a:rPr lang="pt-BR" dirty="0" smtClean="0"/>
              <a:t>C</a:t>
            </a:r>
            <a:r>
              <a:rPr lang="pt-BR" baseline="-25000" dirty="0" smtClean="0"/>
              <a:t>2</a:t>
            </a:r>
            <a:r>
              <a:rPr lang="pt-BR" dirty="0" smtClean="0"/>
              <a:t>H</a:t>
            </a:r>
            <a:r>
              <a:rPr lang="pt-BR" baseline="-25000" dirty="0" smtClean="0"/>
              <a:t>4</a:t>
            </a:r>
            <a:r>
              <a:rPr lang="pt-BR" dirty="0" smtClean="0"/>
              <a:t>O</a:t>
            </a:r>
            <a:r>
              <a:rPr lang="pt-BR" baseline="-25000" dirty="0" smtClean="0"/>
              <a:t>2</a:t>
            </a:r>
            <a:endParaRPr lang="pt-BR" baseline="-25000" dirty="0"/>
          </a:p>
          <a:p>
            <a:r>
              <a:rPr lang="pt-BR" dirty="0"/>
              <a:t>(e) </a:t>
            </a:r>
            <a:r>
              <a:rPr lang="pt-BR" dirty="0" smtClean="0"/>
              <a:t>C</a:t>
            </a:r>
            <a:r>
              <a:rPr lang="pt-BR" baseline="-25000" dirty="0" smtClean="0"/>
              <a:t>2</a:t>
            </a:r>
            <a:r>
              <a:rPr lang="pt-BR" dirty="0" smtClean="0"/>
              <a:t>H</a:t>
            </a:r>
            <a:r>
              <a:rPr lang="pt-BR" baseline="-25000" dirty="0" smtClean="0"/>
              <a:t>4</a:t>
            </a:r>
            <a:r>
              <a:rPr lang="pt-BR" dirty="0" smtClean="0"/>
              <a:t> + 3O</a:t>
            </a:r>
            <a:r>
              <a:rPr lang="pt-BR" baseline="-25000" dirty="0" smtClean="0"/>
              <a:t>2</a:t>
            </a:r>
            <a:r>
              <a:rPr lang="pt-BR" dirty="0" smtClean="0"/>
              <a:t> </a:t>
            </a:r>
            <a:r>
              <a:rPr lang="pt-BR" dirty="0"/>
              <a:t>−−→ </a:t>
            </a:r>
            <a:r>
              <a:rPr lang="pt-BR" dirty="0" smtClean="0"/>
              <a:t>2CO</a:t>
            </a:r>
            <a:r>
              <a:rPr lang="pt-BR" baseline="-25000" dirty="0" smtClean="0"/>
              <a:t>2</a:t>
            </a:r>
            <a:r>
              <a:rPr lang="pt-BR" dirty="0" smtClean="0"/>
              <a:t> + 2H</a:t>
            </a:r>
            <a:r>
              <a:rPr lang="pt-BR" baseline="-25000" dirty="0" smtClean="0"/>
              <a:t>2</a:t>
            </a:r>
            <a:r>
              <a:rPr lang="pt-BR" dirty="0" smtClean="0"/>
              <a:t>O</a:t>
            </a:r>
            <a:endParaRPr lang="pt-BR" dirty="0"/>
          </a:p>
          <a:p>
            <a:r>
              <a:rPr lang="pt-BR" dirty="0"/>
              <a:t>(f) </a:t>
            </a:r>
            <a:r>
              <a:rPr lang="pt-BR" dirty="0" smtClean="0"/>
              <a:t>C</a:t>
            </a:r>
            <a:r>
              <a:rPr lang="pt-BR" baseline="-25000" dirty="0" smtClean="0"/>
              <a:t>4</a:t>
            </a:r>
            <a:r>
              <a:rPr lang="pt-BR" dirty="0" smtClean="0"/>
              <a:t>H</a:t>
            </a:r>
            <a:r>
              <a:rPr lang="pt-BR" baseline="-25000" dirty="0" smtClean="0"/>
              <a:t>10</a:t>
            </a:r>
            <a:r>
              <a:rPr lang="pt-BR" dirty="0" smtClean="0"/>
              <a:t>O+ 6O</a:t>
            </a:r>
            <a:r>
              <a:rPr lang="pt-BR" baseline="-25000" dirty="0" smtClean="0"/>
              <a:t>2</a:t>
            </a:r>
            <a:r>
              <a:rPr lang="pt-BR" dirty="0" smtClean="0"/>
              <a:t> </a:t>
            </a:r>
            <a:r>
              <a:rPr lang="pt-BR" dirty="0"/>
              <a:t>−−→ </a:t>
            </a:r>
            <a:r>
              <a:rPr lang="pt-BR" dirty="0" smtClean="0"/>
              <a:t>4CO</a:t>
            </a:r>
            <a:r>
              <a:rPr lang="pt-BR" baseline="-25000" dirty="0" smtClean="0"/>
              <a:t>2</a:t>
            </a:r>
            <a:r>
              <a:rPr lang="pt-BR" dirty="0" smtClean="0"/>
              <a:t> + 5H</a:t>
            </a:r>
            <a:r>
              <a:rPr lang="pt-BR" baseline="-25000" dirty="0" smtClean="0"/>
              <a:t>2</a:t>
            </a:r>
            <a:r>
              <a:rPr lang="pt-BR" dirty="0" smtClean="0"/>
              <a:t>O</a:t>
            </a:r>
            <a:endParaRPr lang="pt-BR" dirty="0"/>
          </a:p>
          <a:p>
            <a:r>
              <a:rPr lang="pt-BR" dirty="0"/>
              <a:t>(g) </a:t>
            </a:r>
            <a:r>
              <a:rPr lang="pt-BR" dirty="0" smtClean="0"/>
              <a:t>C</a:t>
            </a:r>
            <a:r>
              <a:rPr lang="pt-BR" baseline="-25000" dirty="0" smtClean="0"/>
              <a:t>7</a:t>
            </a:r>
            <a:r>
              <a:rPr lang="pt-BR" dirty="0" smtClean="0"/>
              <a:t>H</a:t>
            </a:r>
            <a:r>
              <a:rPr lang="pt-BR" baseline="-25000" dirty="0" smtClean="0"/>
              <a:t>16</a:t>
            </a:r>
            <a:r>
              <a:rPr lang="pt-BR" dirty="0" smtClean="0"/>
              <a:t> + 11O</a:t>
            </a:r>
            <a:r>
              <a:rPr lang="pt-BR" baseline="-25000" dirty="0" smtClean="0"/>
              <a:t>2</a:t>
            </a:r>
            <a:r>
              <a:rPr lang="pt-BR" dirty="0" smtClean="0"/>
              <a:t> </a:t>
            </a:r>
            <a:r>
              <a:rPr lang="pt-BR" dirty="0"/>
              <a:t>−−→ </a:t>
            </a:r>
            <a:r>
              <a:rPr lang="pt-BR" dirty="0" smtClean="0"/>
              <a:t>7CO</a:t>
            </a:r>
            <a:r>
              <a:rPr lang="pt-BR" baseline="-25000" dirty="0" smtClean="0"/>
              <a:t>2</a:t>
            </a:r>
            <a:r>
              <a:rPr lang="pt-BR" dirty="0" smtClean="0"/>
              <a:t> + 8H</a:t>
            </a:r>
            <a:r>
              <a:rPr lang="pt-BR" baseline="-25000" dirty="0" smtClean="0"/>
              <a:t>2</a:t>
            </a:r>
            <a:r>
              <a:rPr lang="pt-BR" dirty="0" smtClean="0"/>
              <a:t>O</a:t>
            </a:r>
            <a:endParaRPr lang="pt-BR" dirty="0"/>
          </a:p>
          <a:p>
            <a:r>
              <a:rPr lang="pt-BR" dirty="0"/>
              <a:t>(h) </a:t>
            </a:r>
            <a:r>
              <a:rPr lang="pt-BR" dirty="0" smtClean="0"/>
              <a:t>H</a:t>
            </a:r>
            <a:r>
              <a:rPr lang="pt-BR" baseline="-25000" dirty="0" smtClean="0"/>
              <a:t>2</a:t>
            </a:r>
            <a:r>
              <a:rPr lang="pt-BR" dirty="0" smtClean="0"/>
              <a:t>SiCl</a:t>
            </a:r>
            <a:r>
              <a:rPr lang="pt-BR" baseline="-25000" dirty="0" smtClean="0"/>
              <a:t>2</a:t>
            </a:r>
            <a:r>
              <a:rPr lang="pt-BR" dirty="0" smtClean="0"/>
              <a:t> + 4H</a:t>
            </a:r>
            <a:r>
              <a:rPr lang="pt-BR" baseline="-25000" dirty="0" smtClean="0"/>
              <a:t>2</a:t>
            </a:r>
            <a:r>
              <a:rPr lang="pt-BR" dirty="0" smtClean="0"/>
              <a:t>O </a:t>
            </a:r>
            <a:r>
              <a:rPr lang="pt-BR" dirty="0"/>
              <a:t>−−→ </a:t>
            </a:r>
            <a:r>
              <a:rPr lang="pt-BR" dirty="0" smtClean="0"/>
              <a:t>H</a:t>
            </a:r>
            <a:r>
              <a:rPr lang="pt-BR" baseline="-25000" dirty="0" smtClean="0"/>
              <a:t>8</a:t>
            </a:r>
            <a:r>
              <a:rPr lang="pt-BR" dirty="0" smtClean="0"/>
              <a:t>Si</a:t>
            </a:r>
            <a:r>
              <a:rPr lang="pt-BR" baseline="-25000" dirty="0" smtClean="0"/>
              <a:t>4</a:t>
            </a:r>
            <a:r>
              <a:rPr lang="pt-BR" dirty="0" smtClean="0"/>
              <a:t>O</a:t>
            </a:r>
            <a:r>
              <a:rPr lang="pt-BR" baseline="-25000" dirty="0" smtClean="0"/>
              <a:t>4</a:t>
            </a:r>
            <a:r>
              <a:rPr lang="pt-BR" dirty="0" smtClean="0"/>
              <a:t> + 8HCl</a:t>
            </a:r>
            <a:endParaRPr lang="pt-BR" dirty="0"/>
          </a:p>
          <a:p>
            <a:r>
              <a:rPr lang="pt-BR" dirty="0"/>
              <a:t>(i) </a:t>
            </a:r>
            <a:r>
              <a:rPr lang="pt-BR" dirty="0" smtClean="0"/>
              <a:t>HSiCl</a:t>
            </a:r>
            <a:r>
              <a:rPr lang="pt-BR" baseline="-25000" dirty="0" smtClean="0"/>
              <a:t>3</a:t>
            </a:r>
            <a:r>
              <a:rPr lang="pt-BR" dirty="0" smtClean="0"/>
              <a:t> + 15H</a:t>
            </a:r>
            <a:r>
              <a:rPr lang="pt-BR" baseline="-25000" dirty="0" smtClean="0"/>
              <a:t>2</a:t>
            </a:r>
            <a:r>
              <a:rPr lang="pt-BR" dirty="0" smtClean="0"/>
              <a:t>O </a:t>
            </a:r>
            <a:r>
              <a:rPr lang="pt-BR" dirty="0"/>
              <a:t>−−→ </a:t>
            </a:r>
            <a:r>
              <a:rPr lang="pt-BR" dirty="0" smtClean="0"/>
              <a:t>H</a:t>
            </a:r>
            <a:r>
              <a:rPr lang="pt-BR" baseline="-25000" dirty="0" smtClean="0"/>
              <a:t>10</a:t>
            </a:r>
            <a:r>
              <a:rPr lang="pt-BR" dirty="0" smtClean="0"/>
              <a:t>Si</a:t>
            </a:r>
            <a:r>
              <a:rPr lang="pt-BR" baseline="-25000" dirty="0" smtClean="0"/>
              <a:t>10</a:t>
            </a:r>
            <a:r>
              <a:rPr lang="pt-BR" dirty="0" smtClean="0"/>
              <a:t>O</a:t>
            </a:r>
            <a:r>
              <a:rPr lang="pt-BR" baseline="-25000" dirty="0" smtClean="0"/>
              <a:t>15</a:t>
            </a:r>
            <a:r>
              <a:rPr lang="pt-BR" dirty="0" smtClean="0"/>
              <a:t> + 30HCl</a:t>
            </a:r>
            <a:endParaRPr lang="pt-BR" dirty="0"/>
          </a:p>
          <a:p>
            <a:r>
              <a:rPr lang="pt-BR" dirty="0"/>
              <a:t>(j) </a:t>
            </a:r>
            <a:r>
              <a:rPr lang="pt-BR" dirty="0" smtClean="0"/>
              <a:t>C</a:t>
            </a:r>
            <a:r>
              <a:rPr lang="pt-BR" baseline="-25000" dirty="0" smtClean="0"/>
              <a:t>7</a:t>
            </a:r>
            <a:r>
              <a:rPr lang="pt-BR" dirty="0" smtClean="0"/>
              <a:t>H</a:t>
            </a:r>
            <a:r>
              <a:rPr lang="pt-BR" baseline="-25000" dirty="0" smtClean="0"/>
              <a:t>9</a:t>
            </a:r>
            <a:r>
              <a:rPr lang="pt-BR" dirty="0" smtClean="0"/>
              <a:t> + 3HNO</a:t>
            </a:r>
            <a:r>
              <a:rPr lang="pt-BR" baseline="-25000" dirty="0" smtClean="0"/>
              <a:t>3</a:t>
            </a:r>
            <a:r>
              <a:rPr lang="pt-BR" dirty="0" smtClean="0"/>
              <a:t> </a:t>
            </a:r>
            <a:r>
              <a:rPr lang="pt-BR" dirty="0"/>
              <a:t>−−→ </a:t>
            </a:r>
            <a:r>
              <a:rPr lang="pt-BR" dirty="0" smtClean="0"/>
              <a:t>C</a:t>
            </a:r>
            <a:r>
              <a:rPr lang="pt-BR" baseline="-25000" dirty="0" smtClean="0"/>
              <a:t>7</a:t>
            </a:r>
            <a:r>
              <a:rPr lang="pt-BR" dirty="0" smtClean="0"/>
              <a:t>H</a:t>
            </a:r>
            <a:r>
              <a:rPr lang="pt-BR" baseline="-25000" dirty="0" smtClean="0"/>
              <a:t>6</a:t>
            </a:r>
            <a:r>
              <a:rPr lang="pt-BR" dirty="0" smtClean="0"/>
              <a:t>(NO</a:t>
            </a:r>
            <a:r>
              <a:rPr lang="pt-BR" baseline="-25000" dirty="0" smtClean="0"/>
              <a:t>2</a:t>
            </a:r>
            <a:r>
              <a:rPr lang="pt-BR" dirty="0" smtClean="0"/>
              <a:t>)</a:t>
            </a:r>
            <a:r>
              <a:rPr lang="pt-BR" baseline="-25000" dirty="0" smtClean="0"/>
              <a:t>3</a:t>
            </a:r>
            <a:r>
              <a:rPr lang="pt-BR" dirty="0" smtClean="0"/>
              <a:t> + 3H</a:t>
            </a:r>
            <a:r>
              <a:rPr lang="pt-BR" baseline="-25000" dirty="0" smtClean="0"/>
              <a:t>2</a:t>
            </a:r>
            <a:r>
              <a:rPr lang="pt-BR" dirty="0" smtClean="0"/>
              <a:t>O</a:t>
            </a:r>
            <a:endParaRPr lang="pt-BR" dirty="0"/>
          </a:p>
          <a:p>
            <a:r>
              <a:rPr lang="pt-BR" dirty="0"/>
              <a:t>(k) </a:t>
            </a:r>
            <a:r>
              <a:rPr lang="pt-BR" dirty="0" smtClean="0"/>
              <a:t>C</a:t>
            </a:r>
            <a:r>
              <a:rPr lang="pt-BR" baseline="-25000" dirty="0" smtClean="0"/>
              <a:t>5</a:t>
            </a:r>
            <a:r>
              <a:rPr lang="pt-BR" dirty="0" smtClean="0"/>
              <a:t>H</a:t>
            </a:r>
            <a:r>
              <a:rPr lang="pt-BR" baseline="-25000" dirty="0" smtClean="0"/>
              <a:t>8</a:t>
            </a:r>
            <a:r>
              <a:rPr lang="pt-BR" dirty="0" smtClean="0"/>
              <a:t>O</a:t>
            </a:r>
            <a:r>
              <a:rPr lang="pt-BR" baseline="-25000" dirty="0" smtClean="0"/>
              <a:t>2</a:t>
            </a:r>
            <a:r>
              <a:rPr lang="pt-BR" dirty="0" smtClean="0"/>
              <a:t> + 2NaH+2 </a:t>
            </a:r>
            <a:r>
              <a:rPr lang="pt-BR" dirty="0"/>
              <a:t>HCl −−→ </a:t>
            </a:r>
            <a:r>
              <a:rPr lang="pt-BR" dirty="0" smtClean="0"/>
              <a:t>C</a:t>
            </a:r>
            <a:r>
              <a:rPr lang="pt-BR" baseline="-25000" dirty="0" smtClean="0"/>
              <a:t>5</a:t>
            </a:r>
            <a:r>
              <a:rPr lang="pt-BR" dirty="0" smtClean="0"/>
              <a:t>H</a:t>
            </a:r>
            <a:r>
              <a:rPr lang="pt-BR" baseline="-25000" dirty="0" smtClean="0"/>
              <a:t>12</a:t>
            </a:r>
            <a:r>
              <a:rPr lang="pt-BR" dirty="0" smtClean="0"/>
              <a:t>O</a:t>
            </a:r>
            <a:r>
              <a:rPr lang="pt-BR" baseline="-25000" dirty="0" smtClean="0"/>
              <a:t>2</a:t>
            </a:r>
            <a:r>
              <a:rPr lang="pt-BR" dirty="0" smtClean="0"/>
              <a:t> + 2NaCl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4651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n-PH" sz="2800" dirty="0"/>
              <a:t>Fe + </a:t>
            </a:r>
            <a:r>
              <a:rPr lang="en-PH" sz="2800" dirty="0" smtClean="0"/>
              <a:t> Cl</a:t>
            </a:r>
            <a:r>
              <a:rPr lang="en-PH" sz="2800" baseline="-25000" dirty="0" smtClean="0"/>
              <a:t>2</a:t>
            </a:r>
            <a:r>
              <a:rPr lang="en-PH" sz="2800" dirty="0" smtClean="0"/>
              <a:t> </a:t>
            </a:r>
            <a:r>
              <a:rPr lang="pt-BR" sz="2800" dirty="0"/>
              <a:t>−−→</a:t>
            </a:r>
            <a:r>
              <a:rPr lang="en-PH" sz="2800" dirty="0" smtClean="0"/>
              <a:t>  FeCl</a:t>
            </a:r>
            <a:r>
              <a:rPr lang="en-PH" sz="2800" baseline="-25000" dirty="0" smtClean="0"/>
              <a:t>3</a:t>
            </a:r>
            <a:endParaRPr lang="en-PH" sz="2800" baseline="-25000" dirty="0"/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n-PH" sz="2800" dirty="0"/>
              <a:t>KMnO</a:t>
            </a:r>
            <a:r>
              <a:rPr lang="en-PH" sz="2800" baseline="-25000" dirty="0"/>
              <a:t>4</a:t>
            </a:r>
            <a:r>
              <a:rPr lang="en-PH" sz="2800" dirty="0"/>
              <a:t> + </a:t>
            </a:r>
            <a:r>
              <a:rPr lang="en-PH" sz="2800" dirty="0" smtClean="0"/>
              <a:t> </a:t>
            </a:r>
            <a:r>
              <a:rPr lang="en-PH" sz="2800" dirty="0" err="1" smtClean="0"/>
              <a:t>HCl</a:t>
            </a:r>
            <a:r>
              <a:rPr lang="en-PH" sz="2800" dirty="0" smtClean="0"/>
              <a:t> </a:t>
            </a:r>
            <a:r>
              <a:rPr lang="pt-BR" sz="2800" dirty="0"/>
              <a:t>−−→</a:t>
            </a:r>
            <a:r>
              <a:rPr lang="en-PH" sz="2800" dirty="0" smtClean="0"/>
              <a:t>  </a:t>
            </a:r>
            <a:r>
              <a:rPr lang="en-PH" sz="2800" dirty="0" err="1" smtClean="0"/>
              <a:t>KCl</a:t>
            </a:r>
            <a:r>
              <a:rPr lang="en-PH" sz="2800" dirty="0" smtClean="0"/>
              <a:t> </a:t>
            </a:r>
            <a:r>
              <a:rPr lang="en-PH" sz="2800" dirty="0"/>
              <a:t>+ </a:t>
            </a:r>
            <a:r>
              <a:rPr lang="en-PH" sz="2800" dirty="0" smtClean="0"/>
              <a:t> MnCl</a:t>
            </a:r>
            <a:r>
              <a:rPr lang="en-PH" sz="2800" baseline="-25000" dirty="0" smtClean="0"/>
              <a:t>2</a:t>
            </a:r>
            <a:r>
              <a:rPr lang="en-PH" sz="2800" dirty="0" smtClean="0"/>
              <a:t> </a:t>
            </a:r>
            <a:r>
              <a:rPr lang="en-PH" sz="2800" dirty="0"/>
              <a:t>+ </a:t>
            </a:r>
            <a:r>
              <a:rPr lang="en-PH" sz="2800" dirty="0" smtClean="0"/>
              <a:t> H</a:t>
            </a:r>
            <a:r>
              <a:rPr lang="en-PH" sz="2800" baseline="-25000" dirty="0" smtClean="0"/>
              <a:t>2</a:t>
            </a:r>
            <a:r>
              <a:rPr lang="en-PH" sz="2800" dirty="0" smtClean="0"/>
              <a:t>O </a:t>
            </a:r>
            <a:r>
              <a:rPr lang="en-PH" sz="2800" dirty="0"/>
              <a:t>+ </a:t>
            </a:r>
            <a:r>
              <a:rPr lang="en-PH" sz="2800" dirty="0" smtClean="0"/>
              <a:t> Cl</a:t>
            </a:r>
            <a:r>
              <a:rPr lang="en-PH" sz="2800" baseline="-25000" dirty="0" smtClean="0"/>
              <a:t>2</a:t>
            </a:r>
            <a:endParaRPr lang="en-PH" sz="2800" baseline="-25000" dirty="0"/>
          </a:p>
          <a:p>
            <a:pPr marL="457200" indent="-457200">
              <a:lnSpc>
                <a:spcPct val="150000"/>
              </a:lnSpc>
              <a:buFont typeface="+mj-lt"/>
              <a:buAutoNum type="alphaLcParenR"/>
            </a:pPr>
            <a:r>
              <a:rPr lang="en-PH" sz="2400" dirty="0"/>
              <a:t>K</a:t>
            </a:r>
            <a:r>
              <a:rPr lang="en-PH" sz="2400" baseline="-25000" dirty="0"/>
              <a:t>4</a:t>
            </a:r>
            <a:r>
              <a:rPr lang="en-PH" sz="2400" dirty="0"/>
              <a:t>Fe(CN)</a:t>
            </a:r>
            <a:r>
              <a:rPr lang="en-PH" sz="2400" baseline="-25000" dirty="0"/>
              <a:t>6</a:t>
            </a:r>
            <a:r>
              <a:rPr lang="en-PH" sz="2400" dirty="0"/>
              <a:t> + </a:t>
            </a:r>
            <a:r>
              <a:rPr lang="en-PH" sz="2400" dirty="0" smtClean="0"/>
              <a:t> H</a:t>
            </a:r>
            <a:r>
              <a:rPr lang="en-PH" sz="2400" baseline="-25000" dirty="0" smtClean="0"/>
              <a:t>2</a:t>
            </a:r>
            <a:r>
              <a:rPr lang="en-PH" sz="2400" dirty="0" smtClean="0"/>
              <a:t>SO</a:t>
            </a:r>
            <a:r>
              <a:rPr lang="en-PH" sz="2400" baseline="-25000" dirty="0" smtClean="0"/>
              <a:t>4</a:t>
            </a:r>
            <a:r>
              <a:rPr lang="en-PH" sz="2400" dirty="0" smtClean="0"/>
              <a:t> </a:t>
            </a:r>
            <a:r>
              <a:rPr lang="en-PH" sz="2400" dirty="0"/>
              <a:t>+ </a:t>
            </a:r>
            <a:r>
              <a:rPr lang="en-PH" sz="2400" dirty="0" smtClean="0"/>
              <a:t> H</a:t>
            </a:r>
            <a:r>
              <a:rPr lang="en-PH" sz="2400" baseline="-25000" dirty="0" smtClean="0"/>
              <a:t>2</a:t>
            </a:r>
            <a:r>
              <a:rPr lang="en-PH" sz="2400" dirty="0" smtClean="0"/>
              <a:t>O </a:t>
            </a:r>
            <a:r>
              <a:rPr lang="pt-BR" sz="2400" dirty="0"/>
              <a:t>−−→</a:t>
            </a:r>
            <a:r>
              <a:rPr lang="en-PH" sz="2400" dirty="0" smtClean="0"/>
              <a:t>  K</a:t>
            </a:r>
            <a:r>
              <a:rPr lang="en-PH" sz="2400" baseline="-25000" dirty="0" smtClean="0"/>
              <a:t>2</a:t>
            </a:r>
            <a:r>
              <a:rPr lang="en-PH" sz="2400" dirty="0" smtClean="0"/>
              <a:t>SO</a:t>
            </a:r>
            <a:r>
              <a:rPr lang="en-PH" sz="2400" baseline="-25000" dirty="0" smtClean="0"/>
              <a:t>4</a:t>
            </a:r>
            <a:r>
              <a:rPr lang="en-PH" sz="2400" dirty="0" smtClean="0"/>
              <a:t> </a:t>
            </a:r>
            <a:r>
              <a:rPr lang="en-PH" sz="2400" dirty="0"/>
              <a:t>+ </a:t>
            </a:r>
            <a:r>
              <a:rPr lang="en-PH" sz="2400" dirty="0" smtClean="0"/>
              <a:t> FeSO</a:t>
            </a:r>
            <a:r>
              <a:rPr lang="en-PH" sz="2400" baseline="-25000" dirty="0" smtClean="0"/>
              <a:t>4</a:t>
            </a:r>
            <a:r>
              <a:rPr lang="en-PH" sz="2400" dirty="0" smtClean="0"/>
              <a:t> +  (</a:t>
            </a:r>
            <a:r>
              <a:rPr lang="en-PH" sz="2400" dirty="0"/>
              <a:t>NH</a:t>
            </a:r>
            <a:r>
              <a:rPr lang="en-PH" sz="2400" baseline="-25000" dirty="0"/>
              <a:t>4</a:t>
            </a:r>
            <a:r>
              <a:rPr lang="en-PH" sz="2400" dirty="0"/>
              <a:t>)</a:t>
            </a:r>
            <a:r>
              <a:rPr lang="en-PH" sz="2400" baseline="-25000" dirty="0"/>
              <a:t>2</a:t>
            </a:r>
            <a:r>
              <a:rPr lang="en-PH" sz="2400" dirty="0"/>
              <a:t>SO</a:t>
            </a:r>
            <a:r>
              <a:rPr lang="en-PH" sz="2400" baseline="-25000" dirty="0"/>
              <a:t>4</a:t>
            </a:r>
            <a:r>
              <a:rPr lang="en-PH" sz="2400" dirty="0"/>
              <a:t> + </a:t>
            </a:r>
            <a:r>
              <a:rPr lang="en-PH" sz="2400" dirty="0" smtClean="0"/>
              <a:t> CO</a:t>
            </a:r>
            <a:endParaRPr lang="en-PH" sz="2400" dirty="0"/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n-PH" sz="2800" dirty="0"/>
              <a:t>C</a:t>
            </a:r>
            <a:r>
              <a:rPr lang="en-PH" sz="2800" baseline="-25000" dirty="0"/>
              <a:t>6</a:t>
            </a:r>
            <a:r>
              <a:rPr lang="en-PH" sz="2800" dirty="0"/>
              <a:t>H</a:t>
            </a:r>
            <a:r>
              <a:rPr lang="en-PH" sz="2800" baseline="-25000" dirty="0"/>
              <a:t>5</a:t>
            </a:r>
            <a:r>
              <a:rPr lang="en-PH" sz="2800" dirty="0"/>
              <a:t>COOH + </a:t>
            </a:r>
            <a:r>
              <a:rPr lang="en-PH" sz="2800" dirty="0" smtClean="0"/>
              <a:t> O</a:t>
            </a:r>
            <a:r>
              <a:rPr lang="en-PH" sz="2800" baseline="-25000" dirty="0" smtClean="0"/>
              <a:t>2</a:t>
            </a:r>
            <a:r>
              <a:rPr lang="en-PH" sz="2800" dirty="0" smtClean="0"/>
              <a:t> </a:t>
            </a:r>
            <a:r>
              <a:rPr lang="pt-BR" sz="2800" dirty="0"/>
              <a:t>−−→</a:t>
            </a:r>
            <a:r>
              <a:rPr lang="en-PH" sz="2800" dirty="0" smtClean="0"/>
              <a:t>  CO</a:t>
            </a:r>
            <a:r>
              <a:rPr lang="en-PH" sz="2800" baseline="-25000" dirty="0" smtClean="0"/>
              <a:t>2</a:t>
            </a:r>
            <a:r>
              <a:rPr lang="en-PH" sz="2800" dirty="0" smtClean="0"/>
              <a:t> </a:t>
            </a:r>
            <a:r>
              <a:rPr lang="en-PH" sz="2800" dirty="0"/>
              <a:t>+ </a:t>
            </a:r>
            <a:r>
              <a:rPr lang="en-PH" sz="2800" dirty="0" smtClean="0"/>
              <a:t> H</a:t>
            </a:r>
            <a:r>
              <a:rPr lang="en-PH" sz="2800" baseline="-25000" dirty="0" smtClean="0"/>
              <a:t>2</a:t>
            </a:r>
            <a:r>
              <a:rPr lang="en-PH" sz="2800" dirty="0" smtClean="0"/>
              <a:t>O</a:t>
            </a:r>
            <a:endParaRPr lang="en-PH" sz="2800" dirty="0"/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n-PH" sz="2500" dirty="0" smtClean="0"/>
              <a:t>PhCH</a:t>
            </a:r>
            <a:r>
              <a:rPr lang="en-PH" sz="2500" baseline="-25000" dirty="0" smtClean="0"/>
              <a:t>3</a:t>
            </a:r>
            <a:r>
              <a:rPr lang="en-PH" sz="2500" dirty="0" smtClean="0"/>
              <a:t> </a:t>
            </a:r>
            <a:r>
              <a:rPr lang="en-PH" sz="2500" dirty="0"/>
              <a:t>+ </a:t>
            </a:r>
            <a:r>
              <a:rPr lang="en-PH" sz="2500" dirty="0" smtClean="0"/>
              <a:t> KMnO</a:t>
            </a:r>
            <a:r>
              <a:rPr lang="en-PH" sz="2500" baseline="-25000" dirty="0" smtClean="0"/>
              <a:t>4 </a:t>
            </a:r>
            <a:r>
              <a:rPr lang="en-PH" sz="2500" dirty="0"/>
              <a:t>+ </a:t>
            </a:r>
            <a:r>
              <a:rPr lang="en-PH" sz="2500" dirty="0" smtClean="0"/>
              <a:t> H</a:t>
            </a:r>
            <a:r>
              <a:rPr lang="en-PH" sz="2500" baseline="-25000" dirty="0" smtClean="0"/>
              <a:t>2</a:t>
            </a:r>
            <a:r>
              <a:rPr lang="en-PH" sz="2500" dirty="0" smtClean="0"/>
              <a:t>SO</a:t>
            </a:r>
            <a:r>
              <a:rPr lang="en-PH" sz="2500" baseline="-25000" dirty="0" smtClean="0"/>
              <a:t>4</a:t>
            </a:r>
            <a:r>
              <a:rPr lang="en-PH" sz="2500" dirty="0" smtClean="0"/>
              <a:t> </a:t>
            </a:r>
            <a:r>
              <a:rPr lang="pt-BR" sz="2500" dirty="0"/>
              <a:t>−−→</a:t>
            </a:r>
            <a:r>
              <a:rPr lang="en-PH" sz="2500" dirty="0" smtClean="0"/>
              <a:t>  </a:t>
            </a:r>
            <a:r>
              <a:rPr lang="en-PH" sz="2500" dirty="0" err="1" smtClean="0"/>
              <a:t>PhCOOH</a:t>
            </a:r>
            <a:r>
              <a:rPr lang="en-PH" sz="2500" dirty="0" smtClean="0"/>
              <a:t> </a:t>
            </a:r>
            <a:r>
              <a:rPr lang="en-PH" sz="2500" dirty="0"/>
              <a:t>+ </a:t>
            </a:r>
            <a:r>
              <a:rPr lang="en-PH" sz="2500" dirty="0" smtClean="0"/>
              <a:t> K</a:t>
            </a:r>
            <a:r>
              <a:rPr lang="en-PH" sz="2500" baseline="-25000" dirty="0" smtClean="0"/>
              <a:t>2</a:t>
            </a:r>
            <a:r>
              <a:rPr lang="en-PH" sz="2500" dirty="0" smtClean="0"/>
              <a:t>SO</a:t>
            </a:r>
            <a:r>
              <a:rPr lang="en-PH" sz="2500" baseline="-25000" dirty="0" smtClean="0"/>
              <a:t>4</a:t>
            </a:r>
            <a:r>
              <a:rPr lang="en-PH" sz="2500" dirty="0" smtClean="0"/>
              <a:t> </a:t>
            </a:r>
            <a:r>
              <a:rPr lang="en-PH" sz="2500" dirty="0"/>
              <a:t>+ </a:t>
            </a:r>
            <a:r>
              <a:rPr lang="en-PH" sz="2500" dirty="0" smtClean="0"/>
              <a:t> MnSO</a:t>
            </a:r>
            <a:r>
              <a:rPr lang="en-PH" sz="2500" baseline="-25000" dirty="0" smtClean="0"/>
              <a:t>4</a:t>
            </a:r>
            <a:r>
              <a:rPr lang="en-PH" sz="2500" dirty="0" smtClean="0"/>
              <a:t> </a:t>
            </a:r>
            <a:r>
              <a:rPr lang="en-PH" sz="2500" dirty="0"/>
              <a:t>+ </a:t>
            </a:r>
            <a:r>
              <a:rPr lang="en-PH" sz="2500" dirty="0" smtClean="0"/>
              <a:t> H</a:t>
            </a:r>
            <a:r>
              <a:rPr lang="en-PH" sz="2500" baseline="-25000" dirty="0" smtClean="0"/>
              <a:t>2</a:t>
            </a:r>
            <a:r>
              <a:rPr lang="en-PH" sz="2500" dirty="0" smtClean="0"/>
              <a:t>O</a:t>
            </a:r>
            <a:endParaRPr lang="en-PH" sz="2500" dirty="0"/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n-PH" sz="2800" dirty="0" smtClean="0"/>
              <a:t>CuSO</a:t>
            </a:r>
            <a:r>
              <a:rPr lang="en-PH" sz="2800" baseline="-25000" dirty="0" smtClean="0"/>
              <a:t>4</a:t>
            </a:r>
            <a:r>
              <a:rPr lang="en-PH" sz="2800" dirty="0"/>
              <a:t> </a:t>
            </a:r>
            <a:r>
              <a:rPr lang="en-PH" sz="2800" dirty="0" smtClean="0"/>
              <a:t>+  5H</a:t>
            </a:r>
            <a:r>
              <a:rPr lang="en-PH" sz="2800" baseline="-25000" dirty="0" smtClean="0"/>
              <a:t>2</a:t>
            </a:r>
            <a:r>
              <a:rPr lang="en-PH" sz="2800" dirty="0" smtClean="0"/>
              <a:t>O </a:t>
            </a:r>
            <a:r>
              <a:rPr lang="pt-BR" sz="2800" dirty="0"/>
              <a:t>−−→</a:t>
            </a:r>
            <a:r>
              <a:rPr lang="en-PH" sz="2800" dirty="0" smtClean="0"/>
              <a:t>  CuSO</a:t>
            </a:r>
            <a:r>
              <a:rPr lang="en-PH" sz="2800" baseline="-25000" dirty="0" smtClean="0"/>
              <a:t>4</a:t>
            </a:r>
            <a:r>
              <a:rPr lang="en-PH" sz="2800" dirty="0" smtClean="0"/>
              <a:t> </a:t>
            </a:r>
            <a:r>
              <a:rPr lang="en-PH" sz="2800" dirty="0"/>
              <a:t>+ </a:t>
            </a:r>
            <a:r>
              <a:rPr lang="en-PH" sz="2800" dirty="0" smtClean="0"/>
              <a:t> H</a:t>
            </a:r>
            <a:r>
              <a:rPr lang="en-PH" sz="2800" baseline="-25000" dirty="0" smtClean="0"/>
              <a:t>2</a:t>
            </a:r>
            <a:r>
              <a:rPr lang="en-PH" sz="2800" dirty="0" smtClean="0"/>
              <a:t>O</a:t>
            </a:r>
            <a:endParaRPr lang="en-PH" sz="2800" dirty="0"/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n-PH" sz="1800" dirty="0"/>
              <a:t>K</a:t>
            </a:r>
            <a:r>
              <a:rPr lang="en-PH" sz="1800" baseline="-25000" dirty="0"/>
              <a:t>4</a:t>
            </a:r>
            <a:r>
              <a:rPr lang="en-PH" sz="1800" dirty="0"/>
              <a:t>Fe(CN)</a:t>
            </a:r>
            <a:r>
              <a:rPr lang="en-PH" sz="1800" baseline="-25000" dirty="0"/>
              <a:t>6</a:t>
            </a:r>
            <a:r>
              <a:rPr lang="en-PH" sz="1800" dirty="0"/>
              <a:t> +  KMnO</a:t>
            </a:r>
            <a:r>
              <a:rPr lang="en-PH" sz="1800" baseline="-25000" dirty="0"/>
              <a:t>4</a:t>
            </a:r>
            <a:r>
              <a:rPr lang="en-PH" sz="1800" dirty="0"/>
              <a:t> +   H</a:t>
            </a:r>
            <a:r>
              <a:rPr lang="en-PH" sz="1800" baseline="-25000" dirty="0"/>
              <a:t>2</a:t>
            </a:r>
            <a:r>
              <a:rPr lang="en-PH" sz="1800" dirty="0"/>
              <a:t>SO</a:t>
            </a:r>
            <a:r>
              <a:rPr lang="en-PH" sz="1800" baseline="-25000" dirty="0"/>
              <a:t>4</a:t>
            </a:r>
            <a:r>
              <a:rPr lang="en-PH" sz="1800" dirty="0"/>
              <a:t> </a:t>
            </a:r>
            <a:r>
              <a:rPr lang="pt-BR" sz="1800" dirty="0"/>
              <a:t>−−→</a:t>
            </a:r>
            <a:r>
              <a:rPr lang="en-PH" sz="1800" dirty="0"/>
              <a:t>   KHSO</a:t>
            </a:r>
            <a:r>
              <a:rPr lang="en-PH" sz="1800" baseline="-25000" dirty="0"/>
              <a:t>4</a:t>
            </a:r>
            <a:r>
              <a:rPr lang="en-PH" sz="1800" dirty="0"/>
              <a:t> +   Fe</a:t>
            </a:r>
            <a:r>
              <a:rPr lang="en-PH" sz="1800" baseline="-25000" dirty="0"/>
              <a:t>2</a:t>
            </a:r>
            <a:r>
              <a:rPr lang="en-PH" sz="1800" dirty="0"/>
              <a:t>(SO</a:t>
            </a:r>
            <a:r>
              <a:rPr lang="en-PH" sz="1800" baseline="-25000" dirty="0"/>
              <a:t>4</a:t>
            </a:r>
            <a:r>
              <a:rPr lang="en-PH" sz="1800" dirty="0"/>
              <a:t>)</a:t>
            </a:r>
            <a:r>
              <a:rPr lang="en-PH" sz="1800" baseline="-25000" dirty="0"/>
              <a:t>3</a:t>
            </a:r>
            <a:r>
              <a:rPr lang="en-PH" sz="1800" dirty="0"/>
              <a:t> +   MnSO</a:t>
            </a:r>
            <a:r>
              <a:rPr lang="en-PH" sz="1800" baseline="-25000" dirty="0"/>
              <a:t>4</a:t>
            </a:r>
            <a:r>
              <a:rPr lang="en-PH" sz="1800" dirty="0"/>
              <a:t> +   HNO</a:t>
            </a:r>
            <a:r>
              <a:rPr lang="en-PH" sz="1800" baseline="-25000" dirty="0"/>
              <a:t>3</a:t>
            </a:r>
            <a:r>
              <a:rPr lang="en-PH" sz="1800" dirty="0"/>
              <a:t> +   CO</a:t>
            </a:r>
            <a:r>
              <a:rPr lang="en-PH" sz="1800" baseline="-25000" dirty="0"/>
              <a:t>2</a:t>
            </a:r>
            <a:r>
              <a:rPr lang="en-PH" sz="1800" dirty="0"/>
              <a:t> +   H</a:t>
            </a:r>
            <a:r>
              <a:rPr lang="en-PH" sz="1800" baseline="-25000" dirty="0"/>
              <a:t>2</a:t>
            </a:r>
            <a:r>
              <a:rPr lang="en-PH" sz="1800" dirty="0"/>
              <a:t>O</a:t>
            </a:r>
          </a:p>
          <a:p>
            <a:pPr>
              <a:lnSpc>
                <a:spcPct val="150000"/>
              </a:lnSpc>
            </a:pPr>
            <a:endParaRPr lang="en-PH" sz="2800" dirty="0"/>
          </a:p>
        </p:txBody>
      </p:sp>
    </p:spTree>
    <p:extLst>
      <p:ext uri="{BB962C8B-B14F-4D97-AF65-F5344CB8AC3E}">
        <p14:creationId xmlns:p14="http://schemas.microsoft.com/office/powerpoint/2010/main" val="19813680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Text book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P209 Q3,4</a:t>
            </a:r>
          </a:p>
          <a:p>
            <a:r>
              <a:rPr lang="en-AU" dirty="0" smtClean="0"/>
              <a:t>P210 Q 5,6,7</a:t>
            </a:r>
          </a:p>
          <a:p>
            <a:r>
              <a:rPr lang="en-AU" dirty="0" smtClean="0"/>
              <a:t>P 211 Q8,10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1735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a chemical equation of the following reactions and then balance.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0" t="46233" r="9616" b="18086"/>
          <a:stretch>
            <a:fillRect/>
          </a:stretch>
        </p:blipFill>
        <p:spPr bwMode="auto">
          <a:xfrm>
            <a:off x="720435" y="2590800"/>
            <a:ext cx="8748109" cy="3487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81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Symbols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25963"/>
          </a:xfrm>
        </p:spPr>
        <p:txBody>
          <a:bodyPr/>
          <a:lstStyle/>
          <a:p>
            <a:r>
              <a:rPr lang="en-US" dirty="0" smtClean="0"/>
              <a:t>Chemical equations show the direction in which a reaction takes place, so, an arrow is used rather than an equals sign. You read the arrow as “react to produce” or “yield”.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7" t="38356" r="66879" b="10617"/>
          <a:stretch>
            <a:fillRect/>
          </a:stretch>
        </p:blipFill>
        <p:spPr bwMode="auto">
          <a:xfrm>
            <a:off x="6019800" y="762000"/>
            <a:ext cx="27940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076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FeCl</a:t>
            </a:r>
            <a:r>
              <a:rPr lang="en-US" baseline="-25000" dirty="0" smtClean="0"/>
              <a:t>3(</a:t>
            </a:r>
            <a:r>
              <a:rPr lang="en-US" baseline="-25000" dirty="0" err="1" smtClean="0"/>
              <a:t>aq</a:t>
            </a:r>
            <a:r>
              <a:rPr lang="en-US" baseline="-25000" dirty="0" smtClean="0"/>
              <a:t>) </a:t>
            </a:r>
            <a:r>
              <a:rPr lang="en-US" dirty="0" smtClean="0"/>
              <a:t>+  3NaOH  </a:t>
            </a:r>
            <a:r>
              <a:rPr lang="en-US" dirty="0" smtClean="0">
                <a:sym typeface="Wingdings" pitchFamily="2" charset="2"/>
              </a:rPr>
              <a:t> Fe(OH)</a:t>
            </a:r>
            <a:r>
              <a:rPr lang="en-US" baseline="-25000" dirty="0" smtClean="0">
                <a:sym typeface="Wingdings" pitchFamily="2" charset="2"/>
              </a:rPr>
              <a:t>3(s) </a:t>
            </a:r>
            <a:r>
              <a:rPr lang="en-US" smtClean="0">
                <a:sym typeface="Wingdings" pitchFamily="2" charset="2"/>
              </a:rPr>
              <a:t>+ 3NaCl</a:t>
            </a:r>
            <a:r>
              <a:rPr lang="en-US" baseline="-25000" smtClean="0">
                <a:sym typeface="Wingdings" pitchFamily="2" charset="2"/>
              </a:rPr>
              <a:t>(</a:t>
            </a:r>
            <a:r>
              <a:rPr lang="en-US" baseline="-25000" dirty="0" err="1" smtClean="0">
                <a:sym typeface="Wingdings" pitchFamily="2" charset="2"/>
              </a:rPr>
              <a:t>aq</a:t>
            </a:r>
            <a:r>
              <a:rPr lang="en-US" baseline="-25000" dirty="0" smtClean="0">
                <a:sym typeface="Wingdings" pitchFamily="2" charset="2"/>
              </a:rPr>
              <a:t>)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CS</a:t>
            </a:r>
            <a:r>
              <a:rPr lang="en-US" baseline="-25000" dirty="0" smtClean="0">
                <a:sym typeface="Wingdings" pitchFamily="2" charset="2"/>
              </a:rPr>
              <a:t>2(L)  </a:t>
            </a:r>
            <a:r>
              <a:rPr lang="en-US" dirty="0" smtClean="0">
                <a:sym typeface="Wingdings" pitchFamily="2" charset="2"/>
              </a:rPr>
              <a:t>+ 3O</a:t>
            </a:r>
            <a:r>
              <a:rPr lang="en-US" baseline="-25000" dirty="0" smtClean="0">
                <a:sym typeface="Wingdings" pitchFamily="2" charset="2"/>
              </a:rPr>
              <a:t>2(g)</a:t>
            </a:r>
            <a:r>
              <a:rPr lang="en-US" dirty="0" smtClean="0">
                <a:sym typeface="Wingdings" pitchFamily="2" charset="2"/>
              </a:rPr>
              <a:t>   CO</a:t>
            </a:r>
            <a:r>
              <a:rPr lang="en-US" baseline="-25000" dirty="0" smtClean="0">
                <a:sym typeface="Wingdings" pitchFamily="2" charset="2"/>
              </a:rPr>
              <a:t>2(g)  </a:t>
            </a:r>
            <a:r>
              <a:rPr lang="en-US" dirty="0" smtClean="0">
                <a:sym typeface="Wingdings" pitchFamily="2" charset="2"/>
              </a:rPr>
              <a:t>+ 2SO</a:t>
            </a:r>
            <a:r>
              <a:rPr lang="en-US" baseline="-25000" dirty="0" smtClean="0">
                <a:sym typeface="Wingdings" pitchFamily="2" charset="2"/>
              </a:rPr>
              <a:t>2(g)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Zn</a:t>
            </a:r>
            <a:r>
              <a:rPr lang="en-US" baseline="-25000" dirty="0" smtClean="0">
                <a:sym typeface="Wingdings" pitchFamily="2" charset="2"/>
              </a:rPr>
              <a:t>(s)</a:t>
            </a:r>
            <a:r>
              <a:rPr lang="en-US" dirty="0" smtClean="0">
                <a:sym typeface="Wingdings" pitchFamily="2" charset="2"/>
              </a:rPr>
              <a:t> +  H2SO</a:t>
            </a:r>
            <a:r>
              <a:rPr lang="en-US" baseline="-25000" dirty="0" smtClean="0">
                <a:sym typeface="Wingdings" pitchFamily="2" charset="2"/>
              </a:rPr>
              <a:t>4(</a:t>
            </a:r>
            <a:r>
              <a:rPr lang="en-US" baseline="-25000" dirty="0" err="1" smtClean="0">
                <a:sym typeface="Wingdings" pitchFamily="2" charset="2"/>
              </a:rPr>
              <a:t>aq</a:t>
            </a:r>
            <a:r>
              <a:rPr lang="en-US" baseline="-25000" dirty="0" smtClean="0">
                <a:sym typeface="Wingdings" pitchFamily="2" charset="2"/>
              </a:rPr>
              <a:t>)</a:t>
            </a:r>
            <a:r>
              <a:rPr lang="en-US" dirty="0" smtClean="0">
                <a:sym typeface="Wingdings" pitchFamily="2" charset="2"/>
              </a:rPr>
              <a:t>    H</a:t>
            </a:r>
            <a:r>
              <a:rPr lang="en-US" baseline="-25000" dirty="0" smtClean="0">
                <a:sym typeface="Wingdings" pitchFamily="2" charset="2"/>
              </a:rPr>
              <a:t>2(g)   </a:t>
            </a:r>
            <a:r>
              <a:rPr lang="en-US" dirty="0" smtClean="0">
                <a:sym typeface="Wingdings" pitchFamily="2" charset="2"/>
              </a:rPr>
              <a:t>+   ZnSO</a:t>
            </a:r>
            <a:r>
              <a:rPr lang="en-US" baseline="-25000" dirty="0">
                <a:sym typeface="Wingdings" pitchFamily="2" charset="2"/>
              </a:rPr>
              <a:t>4</a:t>
            </a:r>
            <a:r>
              <a:rPr lang="en-US" baseline="-25000" dirty="0" smtClean="0">
                <a:sym typeface="Wingdings" pitchFamily="2" charset="2"/>
              </a:rPr>
              <a:t>(</a:t>
            </a:r>
            <a:r>
              <a:rPr lang="en-US" baseline="-25000" dirty="0" err="1" smtClean="0">
                <a:sym typeface="Wingdings" pitchFamily="2" charset="2"/>
              </a:rPr>
              <a:t>aq</a:t>
            </a:r>
            <a:r>
              <a:rPr lang="en-US" baseline="-25000" dirty="0" smtClean="0">
                <a:sym typeface="Wingdings" pitchFamily="2" charset="2"/>
              </a:rPr>
              <a:t>)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63568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Text book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P206 Q1,2</a:t>
            </a:r>
          </a:p>
          <a:p>
            <a:r>
              <a:rPr lang="en-AU" dirty="0"/>
              <a:t>P209 Q3,4</a:t>
            </a:r>
          </a:p>
          <a:p>
            <a:r>
              <a:rPr lang="en-AU" dirty="0"/>
              <a:t>P210 Q 5,6,7</a:t>
            </a:r>
          </a:p>
          <a:p>
            <a:r>
              <a:rPr lang="en-AU" dirty="0"/>
              <a:t>P 211 </a:t>
            </a:r>
            <a:r>
              <a:rPr lang="en-AU" dirty="0" smtClean="0"/>
              <a:t>Q8,9, 10,12</a:t>
            </a:r>
            <a:endParaRPr lang="en-AU" dirty="0"/>
          </a:p>
          <a:p>
            <a:r>
              <a:rPr lang="de-DE" dirty="0" smtClean="0"/>
              <a:t>	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9784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4" t="14955" b="18811"/>
          <a:stretch/>
        </p:blipFill>
        <p:spPr bwMode="auto">
          <a:xfrm>
            <a:off x="3563888" y="1988840"/>
            <a:ext cx="5706135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Types of Chemical Reactions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8520" y="1600200"/>
            <a:ext cx="8795320" cy="5257800"/>
          </a:xfrm>
        </p:spPr>
        <p:txBody>
          <a:bodyPr numCol="2"/>
          <a:lstStyle/>
          <a:p>
            <a:pPr marL="0" indent="0">
              <a:buNone/>
            </a:pPr>
            <a:r>
              <a:rPr lang="en-AU" dirty="0" smtClean="0"/>
              <a:t>Classifying Reactions</a:t>
            </a:r>
          </a:p>
          <a:p>
            <a:r>
              <a:rPr lang="en-AU" dirty="0" smtClean="0"/>
              <a:t>Combination</a:t>
            </a:r>
          </a:p>
          <a:p>
            <a:r>
              <a:rPr lang="en-AU" dirty="0" smtClean="0"/>
              <a:t>Decomposition</a:t>
            </a:r>
          </a:p>
          <a:p>
            <a:r>
              <a:rPr lang="en-AU" dirty="0" smtClean="0"/>
              <a:t>Single replacement</a:t>
            </a:r>
          </a:p>
          <a:p>
            <a:r>
              <a:rPr lang="en-AU" dirty="0" smtClean="0"/>
              <a:t>Double replacement</a:t>
            </a:r>
          </a:p>
          <a:p>
            <a:r>
              <a:rPr lang="en-AU" dirty="0" smtClean="0"/>
              <a:t>Combustion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1114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Combination Reactions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4000" dirty="0" smtClean="0"/>
              <a:t>    Reactant + reactant </a:t>
            </a:r>
            <a:r>
              <a:rPr lang="en-AU" sz="4000" dirty="0" smtClean="0">
                <a:sym typeface="Wingdings" panose="05000000000000000000" pitchFamily="2" charset="2"/>
              </a:rPr>
              <a:t> product </a:t>
            </a:r>
          </a:p>
          <a:p>
            <a:pPr marL="0" indent="0">
              <a:buNone/>
            </a:pPr>
            <a:endParaRPr lang="en-AU" sz="4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AU" sz="40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AU" sz="4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AU" dirty="0" smtClean="0"/>
              <a:t>Two or more substances combine to form a single product</a:t>
            </a:r>
            <a:endParaRPr lang="en-AU" dirty="0"/>
          </a:p>
        </p:txBody>
      </p:sp>
      <p:pic>
        <p:nvPicPr>
          <p:cNvPr id="1028" name="Picture 4" descr="http://chemwiki.ucdavis.edu/@api/deki/files/76/synthsis_reaction2_(1).png?revision=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675322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900" y="5085184"/>
            <a:ext cx="5538483" cy="17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547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79" y="4509120"/>
            <a:ext cx="5850847" cy="234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7488832" cy="225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Decomposition Reactions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4000" dirty="0" smtClean="0"/>
              <a:t>Reactant </a:t>
            </a:r>
            <a:r>
              <a:rPr lang="en-AU" sz="4000" dirty="0" smtClean="0">
                <a:sym typeface="Wingdings" panose="05000000000000000000" pitchFamily="2" charset="2"/>
              </a:rPr>
              <a:t> product + product</a:t>
            </a:r>
          </a:p>
          <a:p>
            <a:endParaRPr lang="en-AU" sz="4000" dirty="0">
              <a:sym typeface="Wingdings" panose="05000000000000000000" pitchFamily="2" charset="2"/>
            </a:endParaRPr>
          </a:p>
          <a:p>
            <a:endParaRPr lang="en-AU" dirty="0" smtClean="0">
              <a:sym typeface="Wingdings" panose="05000000000000000000" pitchFamily="2" charset="2"/>
            </a:endParaRPr>
          </a:p>
          <a:p>
            <a:endParaRPr lang="en-AU" dirty="0">
              <a:sym typeface="Wingdings" panose="05000000000000000000" pitchFamily="2" charset="2"/>
            </a:endParaRPr>
          </a:p>
          <a:p>
            <a:r>
              <a:rPr lang="de-CH" dirty="0" smtClean="0"/>
              <a:t>a </a:t>
            </a:r>
            <a:r>
              <a:rPr lang="de-CH" dirty="0"/>
              <a:t>single compound is broken down into two or more products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0206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Single Replacement Reactions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sym typeface="Wingdings" panose="05000000000000000000" pitchFamily="2" charset="2"/>
              </a:rPr>
              <a:t>Reactant + reactant  </a:t>
            </a:r>
            <a:r>
              <a:rPr lang="en-AU" dirty="0" smtClean="0"/>
              <a:t>Product + Product 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  <a:p>
            <a:r>
              <a:rPr lang="de-CH" dirty="0" smtClean="0"/>
              <a:t>one </a:t>
            </a:r>
            <a:r>
              <a:rPr lang="de-CH" dirty="0"/>
              <a:t>element replaces a second element in a compound</a:t>
            </a:r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55" y="2204864"/>
            <a:ext cx="74580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162" y="4653136"/>
            <a:ext cx="6313930" cy="220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539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57150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Double Replacement Reactions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8686800" cy="3989040"/>
          </a:xfrm>
        </p:spPr>
        <p:txBody>
          <a:bodyPr>
            <a:normAutofit fontScale="92500" lnSpcReduction="10000"/>
          </a:bodyPr>
          <a:lstStyle/>
          <a:p>
            <a:r>
              <a:rPr lang="en-AU" dirty="0" smtClean="0">
                <a:sym typeface="Wingdings" panose="05000000000000000000" pitchFamily="2" charset="2"/>
              </a:rPr>
              <a:t>     Reactant </a:t>
            </a:r>
            <a:r>
              <a:rPr lang="en-AU" dirty="0">
                <a:sym typeface="Wingdings" panose="05000000000000000000" pitchFamily="2" charset="2"/>
              </a:rPr>
              <a:t>+ reactant  </a:t>
            </a:r>
            <a:r>
              <a:rPr lang="en-AU" dirty="0"/>
              <a:t>Product + Product </a:t>
            </a:r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 smtClean="0"/>
          </a:p>
          <a:p>
            <a:r>
              <a:rPr lang="de-CH" dirty="0" smtClean="0"/>
              <a:t>involve </a:t>
            </a:r>
            <a:r>
              <a:rPr lang="de-CH" dirty="0"/>
              <a:t>an exchange of positive ions between two reacting compounds.</a:t>
            </a:r>
            <a:endParaRPr lang="en-A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125" y="5193036"/>
            <a:ext cx="5065696" cy="163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93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Combustion Reactions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68959"/>
          </a:xfrm>
        </p:spPr>
        <p:txBody>
          <a:bodyPr>
            <a:normAutofit lnSpcReduction="10000"/>
          </a:bodyPr>
          <a:lstStyle/>
          <a:p>
            <a:r>
              <a:rPr lang="en-AU" dirty="0">
                <a:sym typeface="Wingdings" panose="05000000000000000000" pitchFamily="2" charset="2"/>
              </a:rPr>
              <a:t>Reactant + reactant  </a:t>
            </a:r>
            <a:r>
              <a:rPr lang="en-AU" dirty="0"/>
              <a:t>Product + Product </a:t>
            </a:r>
          </a:p>
          <a:p>
            <a:endParaRPr lang="de-CH" dirty="0"/>
          </a:p>
          <a:p>
            <a:endParaRPr lang="de-CH" dirty="0" smtClean="0"/>
          </a:p>
          <a:p>
            <a:endParaRPr lang="de-CH" dirty="0"/>
          </a:p>
          <a:p>
            <a:r>
              <a:rPr lang="de-CH" dirty="0" smtClean="0"/>
              <a:t>an </a:t>
            </a:r>
            <a:r>
              <a:rPr lang="de-CH" dirty="0"/>
              <a:t>element or compound reacts with oxygen, often producing energy as heat and light.</a:t>
            </a:r>
            <a:endParaRPr lang="en-AU" dirty="0"/>
          </a:p>
          <a:p>
            <a:endParaRPr lang="en-A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8731417" cy="1523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http://www.everythingmaths.co.za/science/grade-12/04-organic-molecules/pspictures/d5a9d901cb876d6251fe0fa7e19116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007" y="4797152"/>
            <a:ext cx="64484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43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959716" cy="672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26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Text book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Page 214 Q13a, 14</a:t>
            </a:r>
          </a:p>
          <a:p>
            <a:r>
              <a:rPr lang="en-AU" dirty="0" smtClean="0"/>
              <a:t>Page 216 Q 15, 16</a:t>
            </a:r>
          </a:p>
          <a:p>
            <a:r>
              <a:rPr lang="en-AU" dirty="0" smtClean="0"/>
              <a:t>Page 218 Q 17</a:t>
            </a:r>
          </a:p>
          <a:p>
            <a:r>
              <a:rPr lang="en-AU" dirty="0" smtClean="0"/>
              <a:t>Page 220 Q18a, 19a</a:t>
            </a:r>
          </a:p>
          <a:p>
            <a:r>
              <a:rPr lang="en-AU" dirty="0" smtClean="0"/>
              <a:t>Page 221 Q20b, 21</a:t>
            </a:r>
          </a:p>
          <a:p>
            <a:r>
              <a:rPr lang="en-AU" smtClean="0"/>
              <a:t>Page 224 Q22, 23, 24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380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Word Equations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Word </a:t>
            </a:r>
            <a:r>
              <a:rPr lang="en-US" dirty="0"/>
              <a:t>equations describe the reactants and products of chemical reactions. </a:t>
            </a:r>
          </a:p>
          <a:p>
            <a:r>
              <a:rPr lang="en-US" dirty="0"/>
              <a:t>Ex. reactant1 + reactant 2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product 1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  </a:t>
            </a:r>
            <a:r>
              <a:rPr lang="en-US" b="1" dirty="0"/>
              <a:t>iron(s) </a:t>
            </a:r>
            <a:r>
              <a:rPr lang="en-US" b="1" dirty="0" smtClean="0"/>
              <a:t>+ </a:t>
            </a:r>
            <a:r>
              <a:rPr lang="en-US" b="1" dirty="0"/>
              <a:t>chlorine(g) </a:t>
            </a:r>
            <a:r>
              <a:rPr lang="en-US" b="1" dirty="0">
                <a:sym typeface="Wingdings"/>
              </a:rPr>
              <a:t></a:t>
            </a:r>
            <a:r>
              <a:rPr lang="en-US" b="1" dirty="0"/>
              <a:t> iron(III) chloride(s)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b="1" dirty="0"/>
              <a:t>This equation is read:  iron and chlorine react to produce iron(III)chloride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5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Combination reaction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6" t="53220" r="6250" b="19806"/>
          <a:stretch/>
        </p:blipFill>
        <p:spPr bwMode="auto">
          <a:xfrm>
            <a:off x="89441" y="1700808"/>
            <a:ext cx="9282684" cy="244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90786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replacement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9" t="42424" r="8808" b="20335"/>
          <a:stretch/>
        </p:blipFill>
        <p:spPr bwMode="auto">
          <a:xfrm>
            <a:off x="179512" y="1268760"/>
            <a:ext cx="8796389" cy="3443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0" t="70928" r="65199" b="12784"/>
          <a:stretch/>
        </p:blipFill>
        <p:spPr bwMode="auto">
          <a:xfrm>
            <a:off x="179512" y="4509119"/>
            <a:ext cx="1728192" cy="1442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0" t="29830" r="63352" b="64299"/>
          <a:stretch/>
        </p:blipFill>
        <p:spPr bwMode="auto">
          <a:xfrm>
            <a:off x="0" y="5962528"/>
            <a:ext cx="2232606" cy="57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10302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replacement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2" t="42993" r="2983" b="35904"/>
          <a:stretch/>
        </p:blipFill>
        <p:spPr bwMode="auto">
          <a:xfrm>
            <a:off x="251519" y="1268760"/>
            <a:ext cx="8670209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9" t="24906" r="22301" b="31345"/>
          <a:stretch/>
        </p:blipFill>
        <p:spPr bwMode="auto">
          <a:xfrm>
            <a:off x="0" y="3167219"/>
            <a:ext cx="6948264" cy="368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24709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one is which?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4" t="25947" r="53693" b="21212"/>
          <a:stretch/>
        </p:blipFill>
        <p:spPr bwMode="auto">
          <a:xfrm>
            <a:off x="-953" y="1258001"/>
            <a:ext cx="3276809" cy="5608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73266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Combustion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5" t="36553" r="43000" b="39083"/>
          <a:stretch/>
        </p:blipFill>
        <p:spPr bwMode="auto">
          <a:xfrm>
            <a:off x="7056" y="972313"/>
            <a:ext cx="6158217" cy="276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0" t="60511" r="59565" b="31724"/>
          <a:stretch/>
        </p:blipFill>
        <p:spPr bwMode="auto">
          <a:xfrm>
            <a:off x="971600" y="2857682"/>
            <a:ext cx="2552567" cy="88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24167" y="3063873"/>
            <a:ext cx="2222196" cy="4998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7" name="Rectangle 6"/>
          <p:cNvSpPr/>
          <p:nvPr/>
        </p:nvSpPr>
        <p:spPr>
          <a:xfrm>
            <a:off x="3217301" y="2166765"/>
            <a:ext cx="3210247" cy="4998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8" name="Rectangle 7"/>
          <p:cNvSpPr/>
          <p:nvPr/>
        </p:nvSpPr>
        <p:spPr>
          <a:xfrm>
            <a:off x="3707904" y="3933056"/>
            <a:ext cx="2222196" cy="4998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69826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6" t="25758" r="14630" b="14663"/>
          <a:stretch/>
        </p:blipFill>
        <p:spPr bwMode="auto">
          <a:xfrm>
            <a:off x="107504" y="116631"/>
            <a:ext cx="8101462" cy="5243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46496" r="19886" b="34565"/>
          <a:stretch/>
        </p:blipFill>
        <p:spPr bwMode="auto">
          <a:xfrm>
            <a:off x="-252537" y="5229201"/>
            <a:ext cx="7817283" cy="167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31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1" t="25189" r="20312" b="17045"/>
          <a:stretch/>
        </p:blipFill>
        <p:spPr bwMode="auto">
          <a:xfrm>
            <a:off x="0" y="1"/>
            <a:ext cx="8028384" cy="552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1550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5" t="13009" r="44553" b="8352"/>
          <a:stretch/>
        </p:blipFill>
        <p:spPr bwMode="auto">
          <a:xfrm>
            <a:off x="0" y="0"/>
            <a:ext cx="6611421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9163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3" t="11240" r="44798" b="18715"/>
          <a:stretch/>
        </p:blipFill>
        <p:spPr bwMode="auto">
          <a:xfrm>
            <a:off x="0" y="404664"/>
            <a:ext cx="6773190" cy="623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41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994444"/>
            <a:ext cx="8966116" cy="5863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Exothermic &amp; Endothermic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6981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Word Equations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9036496" cy="5102027"/>
          </a:xfrm>
        </p:spPr>
        <p:txBody>
          <a:bodyPr>
            <a:normAutofit fontScale="70000" lnSpcReduction="20000"/>
          </a:bodyPr>
          <a:lstStyle/>
          <a:p>
            <a:r>
              <a:rPr lang="de-DE" dirty="0"/>
              <a:t>Iron + oxygen ––––&gt; iron (III) oxide	</a:t>
            </a:r>
            <a:endParaRPr lang="en-AU" dirty="0"/>
          </a:p>
          <a:p>
            <a:r>
              <a:rPr lang="de-DE" dirty="0" smtClean="0"/>
              <a:t>The </a:t>
            </a:r>
            <a:r>
              <a:rPr lang="de-DE" dirty="0"/>
              <a:t>reaction in the equation above can also be described using a sentence: ''Iron reacts with oxygen to produce iron (III) oxide (rust).''</a:t>
            </a:r>
            <a:endParaRPr lang="en-AU" dirty="0"/>
          </a:p>
          <a:p>
            <a:r>
              <a:rPr lang="de-DE" dirty="0"/>
              <a:t> </a:t>
            </a:r>
            <a:endParaRPr lang="en-AU" dirty="0"/>
          </a:p>
          <a:p>
            <a:r>
              <a:rPr lang="de-DE" dirty="0"/>
              <a:t>Hydrogen peroxide ––––&gt; water + oxygen</a:t>
            </a:r>
            <a:endParaRPr lang="en-AU" dirty="0"/>
          </a:p>
          <a:p>
            <a:r>
              <a:rPr lang="de-DE" dirty="0" smtClean="0"/>
              <a:t>The </a:t>
            </a:r>
            <a:r>
              <a:rPr lang="de-DE" dirty="0"/>
              <a:t>reaction in the equation above can also be described using a sentence: ''Hydrogen peroxide reacts to form water and oxygen gas.''</a:t>
            </a:r>
            <a:endParaRPr lang="en-AU" dirty="0"/>
          </a:p>
          <a:p>
            <a:r>
              <a:rPr lang="de-DE" dirty="0"/>
              <a:t> </a:t>
            </a:r>
            <a:endParaRPr lang="en-AU" dirty="0"/>
          </a:p>
          <a:p>
            <a:r>
              <a:rPr lang="de-DE" dirty="0"/>
              <a:t>Methane + oxygen ––––&gt; carbon dioxide + water</a:t>
            </a:r>
            <a:endParaRPr lang="en-AU" dirty="0"/>
          </a:p>
          <a:p>
            <a:r>
              <a:rPr lang="de-DE" dirty="0" smtClean="0"/>
              <a:t>The </a:t>
            </a:r>
            <a:r>
              <a:rPr lang="de-DE" dirty="0"/>
              <a:t>equation involving methane shows a chemical reaction that can happen when methane is burnt.</a:t>
            </a:r>
            <a:endParaRPr lang="en-AU" dirty="0"/>
          </a:p>
          <a:p>
            <a:r>
              <a:rPr lang="de-DE" dirty="0"/>
              <a:t>Burning a substance typically requires oxygen; notice that oxygen is one of the reactants.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6599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Exothermic &amp; Endothermic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84955"/>
            <a:ext cx="8601194" cy="5122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00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Exothermic &amp; Endothermic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37112"/>
            <a:ext cx="3048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56071"/>
            <a:ext cx="24765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48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b="1" u="sng" dirty="0"/>
              <a:t>SPONTANEOUS AND NONSPONTANEOUS REACTIONS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dirty="0" smtClean="0"/>
              <a:t>spontaneous</a:t>
            </a:r>
            <a:r>
              <a:rPr lang="en-AU" dirty="0"/>
              <a:t> </a:t>
            </a:r>
            <a:r>
              <a:rPr lang="en-AU" b="1" dirty="0" smtClean="0"/>
              <a:t>reaction</a:t>
            </a:r>
            <a:r>
              <a:rPr lang="en-AU" dirty="0" smtClean="0"/>
              <a:t> - occurs </a:t>
            </a:r>
            <a:r>
              <a:rPr lang="en-AU" dirty="0"/>
              <a:t>without </a:t>
            </a:r>
            <a:r>
              <a:rPr lang="en-AU" dirty="0" smtClean="0"/>
              <a:t>energy being put in. The product is favoured. </a:t>
            </a:r>
          </a:p>
          <a:p>
            <a:pPr lvl="1"/>
            <a:r>
              <a:rPr lang="en-AU" dirty="0" smtClean="0"/>
              <a:t>Example: iron rusting, ice melting</a:t>
            </a:r>
          </a:p>
        </p:txBody>
      </p:sp>
      <p:sp>
        <p:nvSpPr>
          <p:cNvPr id="4" name="AutoShape 4" descr="http://ch301.cm.utexas.edu/svg/spontaneous-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5" name="AutoShape 6" descr="http://ch301.cm.utexas.edu/svg/spontaneous-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6" name="AutoShape 8" descr="http://ch301.cm.utexas.edu/svg/spontaneous-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7" name="AutoShape 10" descr="http://ch301.cm.utexas.edu/svg/spontaneous-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8" name="AutoShape 12" descr="http://ch301.cm.utexas.edu/svg/spontaneous-.sv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9" name="AutoShape 14" descr="http://ch301.cm.utexas.edu/svg/spontaneous-.sv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" name="AutoShape 16" descr="http://ch301.cm.utexas.edu/svg/spontaneous-.sv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3090" name="Picture 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5" t="41383" r="63630" b="22824"/>
          <a:stretch/>
        </p:blipFill>
        <p:spPr bwMode="auto">
          <a:xfrm>
            <a:off x="917575" y="3717032"/>
            <a:ext cx="3879273" cy="261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17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b="1" u="sng" dirty="0"/>
              <a:t>SPONTANEOUS AND NONSPONTANEOUS REACTIONS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dirty="0" smtClean="0"/>
              <a:t>Non spontaneous</a:t>
            </a:r>
            <a:r>
              <a:rPr lang="en-AU" dirty="0"/>
              <a:t> </a:t>
            </a:r>
            <a:r>
              <a:rPr lang="en-AU" b="1" dirty="0"/>
              <a:t>reaction</a:t>
            </a:r>
            <a:r>
              <a:rPr lang="en-AU" dirty="0"/>
              <a:t> </a:t>
            </a:r>
            <a:r>
              <a:rPr lang="en-AU" dirty="0" smtClean="0"/>
              <a:t>– requires energy to be put in. Products are not favoured.  </a:t>
            </a:r>
            <a:endParaRPr lang="en-AU" dirty="0"/>
          </a:p>
          <a:p>
            <a:pPr lvl="1"/>
            <a:r>
              <a:rPr lang="en-AU" dirty="0"/>
              <a:t>Example: </a:t>
            </a:r>
            <a:r>
              <a:rPr lang="en-AU" dirty="0" smtClean="0"/>
              <a:t>cellular respiration, protein synthesis</a:t>
            </a:r>
            <a:r>
              <a:rPr lang="en-AU" smtClean="0"/>
              <a:t>, photosynthesis</a:t>
            </a:r>
            <a:endParaRPr lang="en-AU" dirty="0"/>
          </a:p>
          <a:p>
            <a:endParaRPr lang="en-A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9" t="47024" r="65642" b="18254"/>
          <a:stretch/>
        </p:blipFill>
        <p:spPr bwMode="auto">
          <a:xfrm>
            <a:off x="4788024" y="3645024"/>
            <a:ext cx="3541486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282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64488" cy="4525963"/>
          </a:xfrm>
        </p:spPr>
        <p:txBody>
          <a:bodyPr>
            <a:normAutofit fontScale="70000" lnSpcReduction="20000"/>
          </a:bodyPr>
          <a:lstStyle/>
          <a:p>
            <a:r>
              <a:rPr lang="en-AU" dirty="0"/>
              <a:t>1	Exothermic and endothermic reactions</a:t>
            </a:r>
          </a:p>
          <a:p>
            <a:r>
              <a:rPr lang="en-AU" dirty="0"/>
              <a:t>Decide whether each of these reactions is exothermic or endothermic:</a:t>
            </a:r>
          </a:p>
          <a:p>
            <a:r>
              <a:rPr lang="en-AU" dirty="0"/>
              <a:t>a)	When two chemicals mix their temperature rises: _______________</a:t>
            </a:r>
          </a:p>
          <a:p>
            <a:endParaRPr lang="en-AU" dirty="0"/>
          </a:p>
          <a:p>
            <a:r>
              <a:rPr lang="en-AU" dirty="0"/>
              <a:t>b)	A solid burns brightly and releases heat, light and sound: _______________</a:t>
            </a:r>
          </a:p>
          <a:p>
            <a:endParaRPr lang="en-AU" dirty="0"/>
          </a:p>
          <a:p>
            <a:r>
              <a:rPr lang="en-AU" dirty="0"/>
              <a:t>c)	When two chemicals are mixed their temperature drops:  _______________</a:t>
            </a:r>
          </a:p>
          <a:p>
            <a:endParaRPr lang="en-AU" dirty="0"/>
          </a:p>
          <a:p>
            <a:r>
              <a:rPr lang="en-AU" dirty="0"/>
              <a:t>d)	Two chemicals will only react if you heat them continually: _______________</a:t>
            </a:r>
          </a:p>
          <a:p>
            <a:endParaRPr lang="en-AU" dirty="0"/>
          </a:p>
          <a:p>
            <a:r>
              <a:rPr lang="en-AU" dirty="0"/>
              <a:t>e)	Plants take in light energy for photosynthesis: _______________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6230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1. Classify each of the following reactions as either exothermic or endothermic.</a:t>
            </a:r>
          </a:p>
          <a:p>
            <a:r>
              <a:rPr lang="en-AU" dirty="0"/>
              <a:t>a. 2H</a:t>
            </a:r>
            <a:r>
              <a:rPr lang="en-AU" baseline="-25000" dirty="0"/>
              <a:t>2</a:t>
            </a:r>
            <a:r>
              <a:rPr lang="en-AU" dirty="0"/>
              <a:t>O(l) + heat → 2H</a:t>
            </a:r>
            <a:r>
              <a:rPr lang="en-AU" baseline="-25000" dirty="0"/>
              <a:t>2</a:t>
            </a:r>
            <a:r>
              <a:rPr lang="en-AU" dirty="0"/>
              <a:t>(g) + O</a:t>
            </a:r>
            <a:r>
              <a:rPr lang="en-AU" baseline="-25000" dirty="0"/>
              <a:t>2</a:t>
            </a:r>
            <a:r>
              <a:rPr lang="en-AU" dirty="0"/>
              <a:t>(g)</a:t>
            </a:r>
          </a:p>
          <a:p>
            <a:r>
              <a:rPr lang="en-AU" dirty="0"/>
              <a:t>b. Mg(s) + Cl</a:t>
            </a:r>
            <a:r>
              <a:rPr lang="en-AU" baseline="-25000" dirty="0"/>
              <a:t>2</a:t>
            </a:r>
            <a:r>
              <a:rPr lang="en-AU" dirty="0"/>
              <a:t>(g) → MgCl</a:t>
            </a:r>
            <a:r>
              <a:rPr lang="en-AU" baseline="-25000" dirty="0"/>
              <a:t>2</a:t>
            </a:r>
            <a:r>
              <a:rPr lang="en-AU" dirty="0"/>
              <a:t>(s) + heat </a:t>
            </a:r>
          </a:p>
        </p:txBody>
      </p:sp>
    </p:spTree>
    <p:extLst>
      <p:ext uri="{BB962C8B-B14F-4D97-AF65-F5344CB8AC3E}">
        <p14:creationId xmlns:p14="http://schemas.microsoft.com/office/powerpoint/2010/main" val="3293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Text book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Page 211 Q 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8379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Chemical Equations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chemical </a:t>
            </a:r>
            <a:r>
              <a:rPr lang="en-US" dirty="0"/>
              <a:t>equation uses chemical formulas rather than words to identify the reactants and the products.</a:t>
            </a:r>
          </a:p>
          <a:p>
            <a:r>
              <a:rPr lang="en-US" b="1" dirty="0"/>
              <a:t>Ex:</a:t>
            </a:r>
            <a:r>
              <a:rPr lang="en-US" dirty="0"/>
              <a:t>  </a:t>
            </a:r>
            <a:r>
              <a:rPr lang="en-US" b="1" dirty="0"/>
              <a:t>iron(s) </a:t>
            </a:r>
            <a:r>
              <a:rPr lang="en-US" b="1" dirty="0" smtClean="0"/>
              <a:t>+ </a:t>
            </a:r>
            <a:r>
              <a:rPr lang="en-US" b="1" dirty="0"/>
              <a:t>chlorine(g) </a:t>
            </a:r>
            <a:r>
              <a:rPr lang="en-US" b="1" dirty="0">
                <a:sym typeface="Wingdings"/>
              </a:rPr>
              <a:t></a:t>
            </a:r>
            <a:r>
              <a:rPr lang="en-US" b="1" dirty="0"/>
              <a:t> iron(III) chloride(s</a:t>
            </a:r>
            <a:r>
              <a:rPr lang="en-US" b="1" dirty="0" smtClean="0"/>
              <a:t>)</a:t>
            </a:r>
            <a:endParaRPr lang="en-US" dirty="0"/>
          </a:p>
          <a:p>
            <a:r>
              <a:rPr lang="en-US" b="1" dirty="0"/>
              <a:t>        Fe(s) + Cl</a:t>
            </a:r>
            <a:r>
              <a:rPr lang="en-US" b="1" baseline="-25000" dirty="0"/>
              <a:t>2</a:t>
            </a:r>
            <a:r>
              <a:rPr lang="en-US" b="1" dirty="0"/>
              <a:t>(g) </a:t>
            </a:r>
            <a:r>
              <a:rPr lang="en-US" b="1" dirty="0">
                <a:sym typeface="Wingdings"/>
              </a:rPr>
              <a:t></a:t>
            </a:r>
            <a:r>
              <a:rPr lang="en-US" b="1" dirty="0"/>
              <a:t> </a:t>
            </a:r>
            <a:r>
              <a:rPr lang="en-US" b="1" dirty="0" smtClean="0"/>
              <a:t>FeCl</a:t>
            </a:r>
            <a:r>
              <a:rPr lang="en-US" b="1" baseline="-25000" dirty="0"/>
              <a:t>3</a:t>
            </a:r>
            <a:r>
              <a:rPr lang="en-US" b="1" dirty="0" smtClean="0"/>
              <a:t> (</a:t>
            </a:r>
            <a:r>
              <a:rPr lang="en-US" b="1" dirty="0"/>
              <a:t>s)</a:t>
            </a:r>
            <a:endParaRPr lang="en-US" dirty="0"/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96" t="54261" r="51136" b="41193"/>
          <a:stretch/>
        </p:blipFill>
        <p:spPr bwMode="auto">
          <a:xfrm>
            <a:off x="2362200" y="4572000"/>
            <a:ext cx="2833255" cy="73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96" t="54261" r="51136" b="41193"/>
          <a:stretch/>
        </p:blipFill>
        <p:spPr bwMode="auto">
          <a:xfrm>
            <a:off x="2514600" y="4724400"/>
            <a:ext cx="2833255" cy="73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8" t="67552" r="49716" b="27397"/>
          <a:stretch/>
        </p:blipFill>
        <p:spPr bwMode="auto">
          <a:xfrm>
            <a:off x="1219200" y="5463512"/>
            <a:ext cx="607052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09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Text book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P206 Q1,2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8022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Ionic Compound Formulas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Review.</a:t>
            </a:r>
          </a:p>
          <a:p>
            <a:r>
              <a:rPr lang="en-US" dirty="0" smtClean="0"/>
              <a:t>1. Write the symbols</a:t>
            </a:r>
          </a:p>
          <a:p>
            <a:r>
              <a:rPr lang="en-US" dirty="0" smtClean="0"/>
              <a:t>2. Write the charges</a:t>
            </a:r>
          </a:p>
          <a:p>
            <a:r>
              <a:rPr lang="en-US" dirty="0" smtClean="0"/>
              <a:t>3. Cross the charges from top to bottom.</a:t>
            </a:r>
          </a:p>
          <a:p>
            <a:r>
              <a:rPr lang="en-US" dirty="0" smtClean="0"/>
              <a:t>4. Remove the charges</a:t>
            </a:r>
          </a:p>
          <a:p>
            <a:r>
              <a:rPr lang="en-US" dirty="0" smtClean="0"/>
              <a:t>5. Simplify the numbers (ratios) and remove the ones.</a:t>
            </a:r>
          </a:p>
          <a:p>
            <a:r>
              <a:rPr lang="en-US" dirty="0" smtClean="0"/>
              <a:t>Reminder: treat polyatomic ions as one ion.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46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1129</Words>
  <Application>Microsoft Office PowerPoint</Application>
  <PresentationFormat>On-screen Show (4:3)</PresentationFormat>
  <Paragraphs>233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Chapter 8</vt:lpstr>
      <vt:lpstr>Representing Chemical Reactions </vt:lpstr>
      <vt:lpstr>Symbols </vt:lpstr>
      <vt:lpstr>Word Equations </vt:lpstr>
      <vt:lpstr>Word Equations</vt:lpstr>
      <vt:lpstr>Text book</vt:lpstr>
      <vt:lpstr>Chemical Equations </vt:lpstr>
      <vt:lpstr>Text book</vt:lpstr>
      <vt:lpstr>Writing Ionic Compound Formulas </vt:lpstr>
      <vt:lpstr>Practice Chemical Equations </vt:lpstr>
      <vt:lpstr>Practice Chemical Equations </vt:lpstr>
      <vt:lpstr>Balancing Chemical Equations. </vt:lpstr>
      <vt:lpstr>Balancing Chemical Equations. </vt:lpstr>
      <vt:lpstr>Balancing Chemical Equations. </vt:lpstr>
      <vt:lpstr>Balancing Chemical Equations. </vt:lpstr>
      <vt:lpstr>Steps for Balancing Equations </vt:lpstr>
      <vt:lpstr>Steps for Balancing Equations </vt:lpstr>
      <vt:lpstr>Steps for Balancing Equations </vt:lpstr>
      <vt:lpstr>Steps for Balancing Equations </vt:lpstr>
      <vt:lpstr>Steps for Balancing Equations </vt:lpstr>
      <vt:lpstr>Steps for Balancing Equations </vt:lpstr>
      <vt:lpstr>Steps for Balancing Equations </vt:lpstr>
      <vt:lpstr>PowerPoint Presentation</vt:lpstr>
      <vt:lpstr>Try to balance these equations!</vt:lpstr>
      <vt:lpstr>PowerPoint Presentation</vt:lpstr>
      <vt:lpstr>PowerPoint Presentation</vt:lpstr>
      <vt:lpstr>PowerPoint Presentation</vt:lpstr>
      <vt:lpstr>Text book</vt:lpstr>
      <vt:lpstr>Do Now</vt:lpstr>
      <vt:lpstr>PowerPoint Presentation</vt:lpstr>
      <vt:lpstr>Text book</vt:lpstr>
      <vt:lpstr>Types of Chemical Reactions</vt:lpstr>
      <vt:lpstr>Combination Reactions</vt:lpstr>
      <vt:lpstr>Decomposition Reactions</vt:lpstr>
      <vt:lpstr>Single Replacement Reactions</vt:lpstr>
      <vt:lpstr>Double Replacement Reactions</vt:lpstr>
      <vt:lpstr>Combustion Reactions</vt:lpstr>
      <vt:lpstr>PowerPoint Presentation</vt:lpstr>
      <vt:lpstr>Text book</vt:lpstr>
      <vt:lpstr>Combination reaction</vt:lpstr>
      <vt:lpstr>Single replacement</vt:lpstr>
      <vt:lpstr>Double replacement</vt:lpstr>
      <vt:lpstr>Which one is which?</vt:lpstr>
      <vt:lpstr>Combustion</vt:lpstr>
      <vt:lpstr>PowerPoint Presentation</vt:lpstr>
      <vt:lpstr>PowerPoint Presentation</vt:lpstr>
      <vt:lpstr>PowerPoint Presentation</vt:lpstr>
      <vt:lpstr>PowerPoint Presentation</vt:lpstr>
      <vt:lpstr>Exothermic &amp; Endothermic </vt:lpstr>
      <vt:lpstr>Exothermic &amp; Endothermic </vt:lpstr>
      <vt:lpstr>Exothermic &amp; Endothermic </vt:lpstr>
      <vt:lpstr>SPONTANEOUS AND NONSPONTANEOUS REACTIONS</vt:lpstr>
      <vt:lpstr>SPONTANEOUS AND NONSPONTANEOUS REACTIONS</vt:lpstr>
      <vt:lpstr>PowerPoint Presentation</vt:lpstr>
      <vt:lpstr>PowerPoint Presentation</vt:lpstr>
    </vt:vector>
  </TitlesOfParts>
  <Company>BLACK EDITION - tum0r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</dc:title>
  <dc:creator>Fiona</dc:creator>
  <cp:lastModifiedBy>Fiona</cp:lastModifiedBy>
  <cp:revision>38</cp:revision>
  <dcterms:created xsi:type="dcterms:W3CDTF">2016-01-17T13:35:18Z</dcterms:created>
  <dcterms:modified xsi:type="dcterms:W3CDTF">2016-02-04T21:29:00Z</dcterms:modified>
</cp:coreProperties>
</file>