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8"/>
  </p:notesMasterIdLst>
  <p:sldIdLst>
    <p:sldId id="256" r:id="rId3"/>
    <p:sldId id="269" r:id="rId4"/>
    <p:sldId id="257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71" r:id="rId15"/>
    <p:sldId id="268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5731A-5083-4A18-82BA-0CF9F7F5980E}" type="datetimeFigureOut">
              <a:rPr lang="en-PH" smtClean="0"/>
              <a:t>2/17/2016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CA54E-D1E3-4E27-BCD2-0E697FFA9B7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7738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4385735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8"/>
            <a:ext cx="1200150" cy="377825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5870578"/>
            <a:ext cx="3670469" cy="377825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20" y="5870578"/>
            <a:ext cx="413375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71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4"/>
            <a:ext cx="7598570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58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2" y="609604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600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9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3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42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2" y="609604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4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2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26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2" y="609603"/>
            <a:ext cx="7598569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99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2"/>
            <a:ext cx="16189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1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26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4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9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55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14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23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3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37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00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8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31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37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0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97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82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29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29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14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8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70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2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3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3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1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1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8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1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1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2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2" y="609603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2" y="2142070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8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8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7" y="5870578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96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3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Eo7JtRA7lg" TargetMode="Externa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ixA8ZXx0K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Chapter 9 Cellular Respiration</a:t>
            </a:r>
            <a:endParaRPr lang="en-PH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034" y="160680"/>
            <a:ext cx="2267111" cy="6667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8569" cy="1456267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Third Stage: Electron transport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2312"/>
            <a:ext cx="6683159" cy="5269423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AU" sz="2800" dirty="0" smtClean="0">
                <a:solidFill>
                  <a:schemeClr val="bg1"/>
                </a:solidFill>
              </a:rPr>
              <a:t>Occurs in inner membrane of mitochondria</a:t>
            </a:r>
          </a:p>
          <a:p>
            <a:pPr>
              <a:buClrTx/>
            </a:pPr>
            <a:r>
              <a:rPr lang="en-AU" sz="2800" dirty="0" smtClean="0">
                <a:solidFill>
                  <a:schemeClr val="bg1"/>
                </a:solidFill>
              </a:rPr>
              <a:t>NADH and FADH</a:t>
            </a:r>
            <a:r>
              <a:rPr lang="en-AU" sz="1400" dirty="0" smtClean="0">
                <a:solidFill>
                  <a:schemeClr val="bg1"/>
                </a:solidFill>
              </a:rPr>
              <a:t>2</a:t>
            </a:r>
            <a:r>
              <a:rPr lang="en-AU" sz="2800" dirty="0" smtClean="0">
                <a:solidFill>
                  <a:schemeClr val="bg1"/>
                </a:solidFill>
              </a:rPr>
              <a:t> take electrons into the inner </a:t>
            </a:r>
            <a:r>
              <a:rPr lang="en-AU" sz="2800" dirty="0">
                <a:solidFill>
                  <a:schemeClr val="bg1"/>
                </a:solidFill>
              </a:rPr>
              <a:t>membranes of mitochondria</a:t>
            </a:r>
          </a:p>
          <a:p>
            <a:pPr>
              <a:buClrTx/>
            </a:pPr>
            <a:r>
              <a:rPr lang="en-AU" sz="2800" dirty="0" smtClean="0">
                <a:solidFill>
                  <a:schemeClr val="bg1"/>
                </a:solidFill>
              </a:rPr>
              <a:t>The electron carriers pass electrons around and eventually create water</a:t>
            </a:r>
          </a:p>
          <a:p>
            <a:pPr>
              <a:buClrTx/>
            </a:pPr>
            <a:r>
              <a:rPr lang="en-AU" sz="2800" dirty="0" smtClean="0">
                <a:solidFill>
                  <a:schemeClr val="bg1"/>
                </a:solidFill>
              </a:rPr>
              <a:t>Each time electrons are passed down the electron transport chain 2 or 3 ATPs are produced</a:t>
            </a:r>
          </a:p>
          <a:p>
            <a:pPr>
              <a:buClrTx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816"/>
            <a:ext cx="2313855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Callout 8"/>
          <p:cNvSpPr/>
          <p:nvPr/>
        </p:nvSpPr>
        <p:spPr>
          <a:xfrm rot="10800000">
            <a:off x="7982732" y="-78896"/>
            <a:ext cx="1147411" cy="860340"/>
          </a:xfrm>
          <a:prstGeom prst="rightArrowCallo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TextBox 9"/>
          <p:cNvSpPr txBox="1"/>
          <p:nvPr/>
        </p:nvSpPr>
        <p:spPr>
          <a:xfrm>
            <a:off x="8307056" y="19666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Electron carrier</a:t>
            </a:r>
            <a:endParaRPr lang="en-PH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2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How many ATP produced?</a:t>
            </a:r>
            <a:endParaRPr lang="en-PH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F Krogh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Suzanne Cory HS VCE Biology Unit 3 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2" y="1828800"/>
            <a:ext cx="9059183" cy="479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098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1"/>
            <a:ext cx="9143999" cy="14562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Glucose + Oxygen </a:t>
            </a:r>
            <a:r>
              <a:rPr lang="en-US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carbon dioxide + water + energy </a:t>
            </a:r>
            <a:endParaRPr lang="en-PH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64" y="2286000"/>
            <a:ext cx="5540375" cy="357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5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984" y="1059873"/>
            <a:ext cx="5965016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7598569" cy="145626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Fermentation</a:t>
            </a:r>
            <a:endParaRPr lang="en-PH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142068"/>
            <a:ext cx="3505201" cy="36491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Occurs in the absence of oxygen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Glycolysis produces 2 ATP and 2 NADH</a:t>
            </a:r>
          </a:p>
          <a:p>
            <a:pPr marL="0" indent="0">
              <a:buNone/>
            </a:pPr>
            <a:r>
              <a:rPr lang="en-AU" b="1" u="sng" dirty="0" smtClean="0">
                <a:solidFill>
                  <a:schemeClr val="bg1"/>
                </a:solidFill>
              </a:rPr>
              <a:t>Two types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bg1"/>
                </a:solidFill>
              </a:rPr>
              <a:t>Lactic acid fermentation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2 </a:t>
            </a:r>
            <a:r>
              <a:rPr lang="en-AU" dirty="0">
                <a:solidFill>
                  <a:schemeClr val="bg1"/>
                </a:solidFill>
              </a:rPr>
              <a:t>lactic acid molecules </a:t>
            </a:r>
            <a:r>
              <a:rPr lang="en-AU" dirty="0" smtClean="0">
                <a:solidFill>
                  <a:schemeClr val="bg1"/>
                </a:solidFill>
              </a:rPr>
              <a:t>produced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pyruvic +  NADH </a:t>
            </a:r>
            <a:r>
              <a:rPr lang="en-AU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lactic acid + NAD</a:t>
            </a:r>
            <a:r>
              <a:rPr lang="en-AU" baseline="30000" dirty="0" smtClean="0">
                <a:solidFill>
                  <a:schemeClr val="bg1"/>
                </a:solidFill>
                <a:sym typeface="Wingdings" panose="05000000000000000000" pitchFamily="2" charset="2"/>
              </a:rPr>
              <a:t>+</a:t>
            </a: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b="1" dirty="0" smtClean="0">
                <a:solidFill>
                  <a:schemeClr val="bg1"/>
                </a:solidFill>
              </a:rPr>
              <a:t>Alcohol fermentation.</a:t>
            </a:r>
          </a:p>
          <a:p>
            <a:pPr marL="0" indent="0">
              <a:buNone/>
            </a:pPr>
            <a:r>
              <a:rPr lang="en-AU" sz="1500" dirty="0">
                <a:solidFill>
                  <a:schemeClr val="bg1"/>
                </a:solidFill>
              </a:rPr>
              <a:t>Pyruvic acid + NADH </a:t>
            </a:r>
            <a:r>
              <a:rPr lang="en-AU" sz="1500" dirty="0">
                <a:solidFill>
                  <a:schemeClr val="bg1"/>
                </a:solidFill>
                <a:sym typeface="Wingdings" panose="05000000000000000000" pitchFamily="2" charset="2"/>
              </a:rPr>
              <a:t> alcohol + CO</a:t>
            </a:r>
            <a:r>
              <a:rPr lang="en-AU" sz="1500" baseline="-25000" dirty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en-AU" sz="1500" dirty="0">
                <a:solidFill>
                  <a:schemeClr val="bg1"/>
                </a:solidFill>
                <a:sym typeface="Wingdings" panose="05000000000000000000" pitchFamily="2" charset="2"/>
              </a:rPr>
              <a:t> +  NAD</a:t>
            </a:r>
            <a:r>
              <a:rPr lang="en-AU" sz="1500" baseline="30000" dirty="0">
                <a:solidFill>
                  <a:schemeClr val="bg1"/>
                </a:solidFill>
                <a:sym typeface="Wingdings" panose="05000000000000000000" pitchFamily="2" charset="2"/>
              </a:rPr>
              <a:t>+</a:t>
            </a:r>
            <a:endParaRPr lang="en-AU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2 </a:t>
            </a:r>
            <a:r>
              <a:rPr lang="en-AU" dirty="0">
                <a:solidFill>
                  <a:schemeClr val="bg1"/>
                </a:solidFill>
              </a:rPr>
              <a:t>ethanol + 2 carbon dioxide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PH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53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PH" dirty="0" smtClean="0">
                <a:solidFill>
                  <a:schemeClr val="bg1"/>
                </a:solidFill>
                <a:hlinkClick r:id="rId2"/>
              </a:rPr>
              <a:t>www.youtube.com/watch?v=4Eo7JtRA7lg</a:t>
            </a:r>
            <a:endParaRPr lang="en-PH" dirty="0" smtClean="0">
              <a:solidFill>
                <a:schemeClr val="bg1"/>
              </a:solidFill>
            </a:endParaRPr>
          </a:p>
          <a:p>
            <a:endParaRPr lang="en-PH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598569" cy="145626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Chapter 8 &amp; 9 test</a:t>
            </a:r>
            <a:endParaRPr lang="en-PH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914400"/>
            <a:ext cx="7598569" cy="5943600"/>
          </a:xfrm>
        </p:spPr>
        <p:txBody>
          <a:bodyPr/>
          <a:lstStyle/>
          <a:p>
            <a:pPr marL="342900" indent="-3429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ATP – structure, energy stored/released. ADP – ATP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Photosynthesis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Word equation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Two different stages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Location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Energy source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Cellular respiration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Worded equation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Three stages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Location 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Energy source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Fermentation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Alcohol fermentation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Lactic acid fermentation</a:t>
            </a:r>
            <a:endParaRPr lang="en-PH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0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>
                <a:hlinkClick r:id="rId2"/>
              </a:rPr>
              <a:t>https://</a:t>
            </a:r>
            <a:r>
              <a:rPr lang="en-PH" dirty="0" smtClean="0">
                <a:hlinkClick r:id="rId2"/>
              </a:rPr>
              <a:t>www.youtube.com/watch?v=uixA8ZXx0KU</a:t>
            </a:r>
            <a:endParaRPr lang="en-PH" dirty="0" smtClean="0"/>
          </a:p>
          <a:p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5" y="2112663"/>
            <a:ext cx="9102436" cy="323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9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3815"/>
            <a:ext cx="821213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3440"/>
            <a:ext cx="5029200" cy="578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16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Compare mitochondria to chloroplasts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 Krogh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Suzanne Cory HS VCE Biology Unit 3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91" y="2340244"/>
            <a:ext cx="9146578" cy="385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Respiration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115879"/>
            <a:ext cx="2897313" cy="5470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smtClean="0">
                <a:solidFill>
                  <a:schemeClr val="bg1"/>
                </a:solidFill>
              </a:rPr>
              <a:t>Two different types</a:t>
            </a:r>
          </a:p>
          <a:p>
            <a:pPr>
              <a:buClrTx/>
            </a:pPr>
            <a:r>
              <a:rPr lang="en-AU" sz="2800" dirty="0" smtClean="0">
                <a:solidFill>
                  <a:schemeClr val="bg1"/>
                </a:solidFill>
              </a:rPr>
              <a:t>Aerobic respiration – in the presence of oxygen</a:t>
            </a:r>
          </a:p>
          <a:p>
            <a:pPr>
              <a:buClrTx/>
            </a:pPr>
            <a:r>
              <a:rPr lang="en-AU" sz="2800" dirty="0" smtClean="0">
                <a:solidFill>
                  <a:schemeClr val="bg1"/>
                </a:solidFill>
              </a:rPr>
              <a:t>Anaerobic respiration – in the absence of oxygen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388" y="3893021"/>
            <a:ext cx="5215607" cy="2373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549"/>
          <a:stretch/>
        </p:blipFill>
        <p:spPr>
          <a:xfrm>
            <a:off x="3041444" y="224206"/>
            <a:ext cx="6102559" cy="2906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316" y="3893016"/>
            <a:ext cx="6102559" cy="275921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0" b="5426"/>
          <a:stretch/>
        </p:blipFill>
        <p:spPr bwMode="auto">
          <a:xfrm>
            <a:off x="2531442" y="1905000"/>
            <a:ext cx="6612558" cy="491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598569" cy="1456267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Aerobic respiration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1219200"/>
            <a:ext cx="5181600" cy="3268133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AU" sz="2800" dirty="0" smtClean="0">
                <a:solidFill>
                  <a:schemeClr val="bg1"/>
                </a:solidFill>
              </a:rPr>
              <a:t>Occurs in the presence of oxygen</a:t>
            </a:r>
          </a:p>
          <a:p>
            <a:pPr marL="0" indent="0">
              <a:buClrTx/>
              <a:buNone/>
            </a:pPr>
            <a:r>
              <a:rPr lang="en-AU" sz="2800" dirty="0" smtClean="0">
                <a:solidFill>
                  <a:schemeClr val="bg1"/>
                </a:solidFill>
              </a:rPr>
              <a:t>Three sages:</a:t>
            </a:r>
          </a:p>
          <a:p>
            <a:pPr>
              <a:buClrTx/>
            </a:pPr>
            <a:r>
              <a:rPr lang="en-AU" sz="2600" dirty="0" smtClean="0">
                <a:solidFill>
                  <a:schemeClr val="bg1"/>
                </a:solidFill>
              </a:rPr>
              <a:t>Glycolysis</a:t>
            </a:r>
          </a:p>
          <a:p>
            <a:pPr>
              <a:buClrTx/>
            </a:pPr>
            <a:r>
              <a:rPr lang="en-AU" sz="2600" dirty="0" smtClean="0">
                <a:solidFill>
                  <a:schemeClr val="bg1"/>
                </a:solidFill>
              </a:rPr>
              <a:t>Krebs Cycle</a:t>
            </a:r>
          </a:p>
          <a:p>
            <a:pPr>
              <a:spcAft>
                <a:spcPts val="0"/>
              </a:spcAft>
              <a:buClrTx/>
            </a:pPr>
            <a:r>
              <a:rPr lang="en-AU" sz="2600" dirty="0" smtClean="0">
                <a:solidFill>
                  <a:schemeClr val="bg1"/>
                </a:solidFill>
              </a:rPr>
              <a:t>Electron </a:t>
            </a:r>
            <a:endParaRPr lang="en-AU" sz="2600" dirty="0">
              <a:solidFill>
                <a:schemeClr val="bg1"/>
              </a:solidFill>
            </a:endParaRPr>
          </a:p>
          <a:p>
            <a:pPr marL="0" indent="0">
              <a:spcAft>
                <a:spcPts val="0"/>
              </a:spcAft>
              <a:buClrTx/>
              <a:buNone/>
            </a:pPr>
            <a:r>
              <a:rPr lang="en-AU" sz="2600" dirty="0" smtClean="0">
                <a:solidFill>
                  <a:schemeClr val="bg1"/>
                </a:solidFill>
              </a:rPr>
              <a:t>Transport chain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602673"/>
            <a:ext cx="4103384" cy="5820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46" y="454620"/>
            <a:ext cx="7598569" cy="1456267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First stage: Glycolysis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5831"/>
            <a:ext cx="7598569" cy="4330054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AU" sz="2400" dirty="0" smtClean="0">
                <a:solidFill>
                  <a:schemeClr val="bg1"/>
                </a:solidFill>
              </a:rPr>
              <a:t>Occurs in the cytosol of cell</a:t>
            </a:r>
          </a:p>
          <a:p>
            <a:pPr>
              <a:buClrTx/>
            </a:pPr>
            <a:r>
              <a:rPr lang="en-AU" sz="2400" dirty="0" smtClean="0">
                <a:solidFill>
                  <a:schemeClr val="bg1"/>
                </a:solidFill>
              </a:rPr>
              <a:t>Aerobic</a:t>
            </a:r>
          </a:p>
          <a:p>
            <a:pPr>
              <a:buClrTx/>
            </a:pPr>
            <a:r>
              <a:rPr lang="en-AU" sz="2400" dirty="0" smtClean="0">
                <a:solidFill>
                  <a:schemeClr val="bg1"/>
                </a:solidFill>
              </a:rPr>
              <a:t>2 pyruvate produced</a:t>
            </a:r>
          </a:p>
          <a:p>
            <a:pPr>
              <a:buClrTx/>
            </a:pPr>
            <a:r>
              <a:rPr lang="en-AU" sz="2400" dirty="0" smtClean="0">
                <a:solidFill>
                  <a:schemeClr val="bg1"/>
                </a:solidFill>
              </a:rPr>
              <a:t>Only 2ATP produced</a:t>
            </a:r>
          </a:p>
          <a:p>
            <a:pPr>
              <a:buClrTx/>
            </a:pPr>
            <a:endParaRPr lang="en-AU" sz="2400" dirty="0" smtClean="0">
              <a:solidFill>
                <a:schemeClr val="bg1"/>
              </a:solidFill>
            </a:endParaRPr>
          </a:p>
          <a:p>
            <a:pPr>
              <a:buClrTx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Suzanne Cory HS VCE Biology Unit 3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 Krogh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14873" r="973"/>
          <a:stretch/>
        </p:blipFill>
        <p:spPr bwMode="auto">
          <a:xfrm>
            <a:off x="0" y="4325937"/>
            <a:ext cx="3917841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Sequential Access Storage 8"/>
          <p:cNvSpPr/>
          <p:nvPr/>
        </p:nvSpPr>
        <p:spPr>
          <a:xfrm rot="6736565">
            <a:off x="3058756" y="2521324"/>
            <a:ext cx="1930077" cy="1616876"/>
          </a:xfrm>
          <a:custGeom>
            <a:avLst/>
            <a:gdLst>
              <a:gd name="connsiteX0" fmla="*/ 1219200 w 2438400"/>
              <a:gd name="connsiteY0" fmla="*/ 2590800 h 2590800"/>
              <a:gd name="connsiteX1" fmla="*/ 19244 w 2438400"/>
              <a:gd name="connsiteY1" fmla="*/ 1524653 h 2590800"/>
              <a:gd name="connsiteX2" fmla="*/ 745784 w 2438400"/>
              <a:gd name="connsiteY2" fmla="*/ 101647 h 2590800"/>
              <a:gd name="connsiteX3" fmla="*/ 2265393 w 2438400"/>
              <a:gd name="connsiteY3" fmla="*/ 630231 h 2590800"/>
              <a:gd name="connsiteX4" fmla="*/ 2081304 w 2438400"/>
              <a:gd name="connsiteY4" fmla="*/ 2211387 h 2590800"/>
              <a:gd name="connsiteX5" fmla="*/ 2438400 w 2438400"/>
              <a:gd name="connsiteY5" fmla="*/ 2211386 h 2590800"/>
              <a:gd name="connsiteX6" fmla="*/ 2438400 w 2438400"/>
              <a:gd name="connsiteY6" fmla="*/ 2590800 h 2590800"/>
              <a:gd name="connsiteX7" fmla="*/ 1219200 w 2438400"/>
              <a:gd name="connsiteY7" fmla="*/ 2590800 h 2590800"/>
              <a:gd name="connsiteX0" fmla="*/ 1219300 w 2674027"/>
              <a:gd name="connsiteY0" fmla="*/ 2590973 h 2590973"/>
              <a:gd name="connsiteX1" fmla="*/ 19344 w 2674027"/>
              <a:gd name="connsiteY1" fmla="*/ 1524826 h 2590973"/>
              <a:gd name="connsiteX2" fmla="*/ 745884 w 2674027"/>
              <a:gd name="connsiteY2" fmla="*/ 101820 h 2590973"/>
              <a:gd name="connsiteX3" fmla="*/ 2265493 w 2674027"/>
              <a:gd name="connsiteY3" fmla="*/ 630404 h 2590973"/>
              <a:gd name="connsiteX4" fmla="*/ 2081404 w 2674027"/>
              <a:gd name="connsiteY4" fmla="*/ 2211560 h 2590973"/>
              <a:gd name="connsiteX5" fmla="*/ 2674027 w 2674027"/>
              <a:gd name="connsiteY5" fmla="*/ 2322395 h 2590973"/>
              <a:gd name="connsiteX6" fmla="*/ 2438500 w 2674027"/>
              <a:gd name="connsiteY6" fmla="*/ 2590973 h 2590973"/>
              <a:gd name="connsiteX7" fmla="*/ 1219300 w 2674027"/>
              <a:gd name="connsiteY7" fmla="*/ 2590973 h 25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4027" h="2590973">
                <a:moveTo>
                  <a:pt x="1219300" y="2590973"/>
                </a:moveTo>
                <a:cubicBezTo>
                  <a:pt x="629184" y="2590973"/>
                  <a:pt x="123780" y="2141926"/>
                  <a:pt x="19344" y="1524826"/>
                </a:cubicBezTo>
                <a:cubicBezTo>
                  <a:pt x="-81608" y="928310"/>
                  <a:pt x="220214" y="337161"/>
                  <a:pt x="745884" y="101820"/>
                </a:cubicBezTo>
                <a:cubicBezTo>
                  <a:pt x="1305625" y="-148775"/>
                  <a:pt x="1953600" y="76617"/>
                  <a:pt x="2265493" y="630404"/>
                </a:cubicBezTo>
                <a:cubicBezTo>
                  <a:pt x="2552489" y="1139984"/>
                  <a:pt x="2476618" y="1791646"/>
                  <a:pt x="2081404" y="2211560"/>
                </a:cubicBezTo>
                <a:lnTo>
                  <a:pt x="2674027" y="2322395"/>
                </a:lnTo>
                <a:lnTo>
                  <a:pt x="2438500" y="2590973"/>
                </a:lnTo>
                <a:lnTo>
                  <a:pt x="1219300" y="2590973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TextBox 9"/>
          <p:cNvSpPr txBox="1"/>
          <p:nvPr/>
        </p:nvSpPr>
        <p:spPr>
          <a:xfrm>
            <a:off x="3429000" y="2668042"/>
            <a:ext cx="1527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 ATP are needed to start the process 4 are created.  Net gain = 2 </a:t>
            </a:r>
            <a:endParaRPr lang="en-PH" sz="1600" dirty="0">
              <a:solidFill>
                <a:schemeClr val="bg1"/>
              </a:solidFill>
            </a:endParaRPr>
          </a:p>
        </p:txBody>
      </p:sp>
      <p:sp>
        <p:nvSpPr>
          <p:cNvPr id="13" name="Right Arrow Callout 12"/>
          <p:cNvSpPr/>
          <p:nvPr/>
        </p:nvSpPr>
        <p:spPr>
          <a:xfrm rot="5400000">
            <a:off x="4829116" y="1984443"/>
            <a:ext cx="1208070" cy="952500"/>
          </a:xfrm>
          <a:prstGeom prst="rightArrowCallo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4" name="TextBox 13"/>
          <p:cNvSpPr txBox="1"/>
          <p:nvPr/>
        </p:nvSpPr>
        <p:spPr>
          <a:xfrm>
            <a:off x="4975361" y="1856658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Electron carrier</a:t>
            </a:r>
            <a:endParaRPr lang="en-P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3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385" y="0"/>
            <a:ext cx="3343760" cy="6870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609603"/>
            <a:ext cx="5962973" cy="1456267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Second stage: Krebs Cycle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" y="2541725"/>
            <a:ext cx="225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981200"/>
            <a:ext cx="7960521" cy="4876803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bg1"/>
                </a:solidFill>
              </a:rPr>
              <a:t>Occur in mitochondria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bg1"/>
                </a:solidFill>
              </a:rPr>
              <a:t>1 </a:t>
            </a:r>
            <a:r>
              <a:rPr lang="en-AU" sz="2400" dirty="0">
                <a:solidFill>
                  <a:schemeClr val="bg1"/>
                </a:solidFill>
              </a:rPr>
              <a:t>pyruvate enter mitochondria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bg1"/>
                </a:solidFill>
              </a:rPr>
              <a:t>1 </a:t>
            </a:r>
            <a:r>
              <a:rPr lang="en-AU" sz="2400" dirty="0">
                <a:solidFill>
                  <a:schemeClr val="bg1"/>
                </a:solidFill>
              </a:rPr>
              <a:t>Carbon dioxide </a:t>
            </a:r>
            <a:r>
              <a:rPr lang="en-AU" sz="2400" dirty="0" smtClean="0">
                <a:solidFill>
                  <a:schemeClr val="bg1"/>
                </a:solidFill>
              </a:rPr>
              <a:t>produced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bg1"/>
                </a:solidFill>
              </a:rPr>
              <a:t>Coenzyme A enters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bg1"/>
                </a:solidFill>
              </a:rPr>
              <a:t>Acetyl coenzyme A is formed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bg1"/>
                </a:solidFill>
              </a:rPr>
              <a:t>2 Carbon dioxide produced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bg1"/>
                </a:solidFill>
              </a:rPr>
              <a:t>1 ATP produced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AU" sz="2400" dirty="0" smtClean="0">
              <a:solidFill>
                <a:schemeClr val="bg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ClrTx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Suzanne Cory HS VCE Biology Unit 3 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F Krogh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14873" r="973"/>
          <a:stretch/>
        </p:blipFill>
        <p:spPr bwMode="auto">
          <a:xfrm>
            <a:off x="1" y="4888107"/>
            <a:ext cx="3048000" cy="196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Callout 9"/>
          <p:cNvSpPr/>
          <p:nvPr/>
        </p:nvSpPr>
        <p:spPr>
          <a:xfrm>
            <a:off x="4495800" y="1970225"/>
            <a:ext cx="1524000" cy="1143000"/>
          </a:xfrm>
          <a:prstGeom prst="rightArrowCallo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TextBox 10"/>
          <p:cNvSpPr txBox="1"/>
          <p:nvPr/>
        </p:nvSpPr>
        <p:spPr>
          <a:xfrm>
            <a:off x="4495800" y="2209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Electron carrier</a:t>
            </a:r>
            <a:endParaRPr lang="en-P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389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Celestial</vt:lpstr>
      <vt:lpstr>1_Celestial</vt:lpstr>
      <vt:lpstr>Chapter 9 Cellular Respiration</vt:lpstr>
      <vt:lpstr>PowerPoint Presentation</vt:lpstr>
      <vt:lpstr>PowerPoint Presentation</vt:lpstr>
      <vt:lpstr>Photosynthesis</vt:lpstr>
      <vt:lpstr>Compare mitochondria to chloroplasts</vt:lpstr>
      <vt:lpstr>Respiration</vt:lpstr>
      <vt:lpstr>Aerobic respiration</vt:lpstr>
      <vt:lpstr>First stage: Glycolysis</vt:lpstr>
      <vt:lpstr>Second stage: Krebs Cycle</vt:lpstr>
      <vt:lpstr>Third Stage: Electron transport</vt:lpstr>
      <vt:lpstr>How many ATP produced?</vt:lpstr>
      <vt:lpstr>Glucose + Oxygen  carbon dioxide + water + energy </vt:lpstr>
      <vt:lpstr>Fermentation</vt:lpstr>
      <vt:lpstr>PowerPoint Presentation</vt:lpstr>
      <vt:lpstr>Chapter 8 &amp; 9 test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Cellular Respiration</dc:title>
  <dc:creator>Fiona Krogh</dc:creator>
  <cp:lastModifiedBy>Fiona Krogh</cp:lastModifiedBy>
  <cp:revision>15</cp:revision>
  <dcterms:created xsi:type="dcterms:W3CDTF">2016-02-05T12:50:27Z</dcterms:created>
  <dcterms:modified xsi:type="dcterms:W3CDTF">2016-02-17T10:28:50Z</dcterms:modified>
</cp:coreProperties>
</file>