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67" r:id="rId14"/>
    <p:sldId id="268" r:id="rId15"/>
    <p:sldId id="269" r:id="rId16"/>
    <p:sldId id="270" r:id="rId17"/>
    <p:sldId id="271" r:id="rId18"/>
    <p:sldId id="276" r:id="rId19"/>
    <p:sldId id="272" r:id="rId20"/>
    <p:sldId id="273" r:id="rId21"/>
    <p:sldId id="274" r:id="rId22"/>
    <p:sldId id="277" r:id="rId23"/>
    <p:sldId id="278" r:id="rId24"/>
    <p:sldId id="279" r:id="rId25"/>
    <p:sldId id="280" r:id="rId26"/>
    <p:sldId id="282" r:id="rId27"/>
    <p:sldId id="283" r:id="rId28"/>
    <p:sldId id="281" r:id="rId29"/>
    <p:sldId id="284" r:id="rId30"/>
    <p:sldId id="285" r:id="rId31"/>
    <p:sldId id="286" r:id="rId32"/>
    <p:sldId id="287" r:id="rId33"/>
    <p:sldId id="288" r:id="rId34"/>
    <p:sldId id="289" r:id="rId35"/>
    <p:sldId id="293" r:id="rId36"/>
    <p:sldId id="291" r:id="rId37"/>
    <p:sldId id="292" r:id="rId38"/>
    <p:sldId id="290" r:id="rId39"/>
    <p:sldId id="297" r:id="rId40"/>
    <p:sldId id="298" r:id="rId41"/>
    <p:sldId id="295" r:id="rId42"/>
    <p:sldId id="296" r:id="rId43"/>
    <p:sldId id="299" r:id="rId44"/>
    <p:sldId id="300" r:id="rId45"/>
    <p:sldId id="301" r:id="rId46"/>
    <p:sldId id="302" r:id="rId47"/>
    <p:sldId id="303" r:id="rId48"/>
    <p:sldId id="304" r:id="rId49"/>
    <p:sldId id="306" r:id="rId50"/>
    <p:sldId id="307" r:id="rId51"/>
    <p:sldId id="308" r:id="rId52"/>
    <p:sldId id="309" r:id="rId53"/>
    <p:sldId id="305" r:id="rId54"/>
    <p:sldId id="310" r:id="rId55"/>
    <p:sldId id="312"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9F81D402-3702-4C18-AB9B-85725F6F7567}" type="datetimeFigureOut">
              <a:rPr lang="en-PH" smtClean="0"/>
              <a:t>5/11/2016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288475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F81D402-3702-4C18-AB9B-85725F6F7567}" type="datetimeFigureOut">
              <a:rPr lang="en-PH" smtClean="0"/>
              <a:t>5/11/2016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242452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F81D402-3702-4C18-AB9B-85725F6F7567}" type="datetimeFigureOut">
              <a:rPr lang="en-PH" smtClean="0"/>
              <a:t>5/11/2016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415750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F81D402-3702-4C18-AB9B-85725F6F7567}" type="datetimeFigureOut">
              <a:rPr lang="en-PH" smtClean="0"/>
              <a:t>5/11/2016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48747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1D402-3702-4C18-AB9B-85725F6F7567}" type="datetimeFigureOut">
              <a:rPr lang="en-PH" smtClean="0"/>
              <a:t>5/11/2016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341944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9F81D402-3702-4C18-AB9B-85725F6F7567}" type="datetimeFigureOut">
              <a:rPr lang="en-PH" smtClean="0"/>
              <a:t>5/11/2016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313033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9F81D402-3702-4C18-AB9B-85725F6F7567}" type="datetimeFigureOut">
              <a:rPr lang="en-PH" smtClean="0"/>
              <a:t>5/11/2016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28700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9F81D402-3702-4C18-AB9B-85725F6F7567}" type="datetimeFigureOut">
              <a:rPr lang="en-PH" smtClean="0"/>
              <a:t>5/11/2016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337407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1D402-3702-4C18-AB9B-85725F6F7567}" type="datetimeFigureOut">
              <a:rPr lang="en-PH" smtClean="0"/>
              <a:t>5/11/2016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84973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1D402-3702-4C18-AB9B-85725F6F7567}" type="datetimeFigureOut">
              <a:rPr lang="en-PH" smtClean="0"/>
              <a:t>5/11/2016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387269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1D402-3702-4C18-AB9B-85725F6F7567}" type="datetimeFigureOut">
              <a:rPr lang="en-PH" smtClean="0"/>
              <a:t>5/11/2016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3FA4B24-8118-46BF-BD70-1B954EDBD7E4}" type="slidenum">
              <a:rPr lang="en-PH" smtClean="0"/>
              <a:t>‹#›</a:t>
            </a:fld>
            <a:endParaRPr lang="en-PH"/>
          </a:p>
        </p:txBody>
      </p:sp>
    </p:spTree>
    <p:extLst>
      <p:ext uri="{BB962C8B-B14F-4D97-AF65-F5344CB8AC3E}">
        <p14:creationId xmlns:p14="http://schemas.microsoft.com/office/powerpoint/2010/main" val="201349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1D402-3702-4C18-AB9B-85725F6F7567}" type="datetimeFigureOut">
              <a:rPr lang="en-PH" smtClean="0"/>
              <a:t>5/11/2016</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A4B24-8118-46BF-BD70-1B954EDBD7E4}" type="slidenum">
              <a:rPr lang="en-PH" smtClean="0"/>
              <a:t>‹#›</a:t>
            </a:fld>
            <a:endParaRPr lang="en-PH"/>
          </a:p>
        </p:txBody>
      </p:sp>
    </p:spTree>
    <p:extLst>
      <p:ext uri="{BB962C8B-B14F-4D97-AF65-F5344CB8AC3E}">
        <p14:creationId xmlns:p14="http://schemas.microsoft.com/office/powerpoint/2010/main" val="377462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16.1</a:t>
            </a:r>
            <a:endParaRPr lang="en-PH" dirty="0"/>
          </a:p>
        </p:txBody>
      </p:sp>
      <p:sp>
        <p:nvSpPr>
          <p:cNvPr id="3" name="Subtitle 2"/>
          <p:cNvSpPr>
            <a:spLocks noGrp="1"/>
          </p:cNvSpPr>
          <p:nvPr>
            <p:ph type="subTitle" idx="1"/>
          </p:nvPr>
        </p:nvSpPr>
        <p:spPr/>
        <p:txBody>
          <a:bodyPr/>
          <a:lstStyle/>
          <a:p>
            <a:r>
              <a:rPr lang="en-US" dirty="0" smtClean="0"/>
              <a:t>Covalent bonding</a:t>
            </a:r>
            <a:endParaRPr lang="en-PH" dirty="0"/>
          </a:p>
        </p:txBody>
      </p:sp>
    </p:spTree>
    <p:extLst>
      <p:ext uri="{BB962C8B-B14F-4D97-AF65-F5344CB8AC3E}">
        <p14:creationId xmlns:p14="http://schemas.microsoft.com/office/powerpoint/2010/main" val="141775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de-CH" dirty="0"/>
              <a:t>DOUBLE AND TRIPLE COVALENT </a:t>
            </a:r>
            <a:r>
              <a:rPr lang="de-CH" dirty="0" smtClean="0"/>
              <a:t>BONDS</a:t>
            </a:r>
            <a:endParaRPr lang="en-PH" dirty="0"/>
          </a:p>
        </p:txBody>
      </p:sp>
      <p:sp>
        <p:nvSpPr>
          <p:cNvPr id="3" name="Content Placeholder 2"/>
          <p:cNvSpPr>
            <a:spLocks noGrp="1"/>
          </p:cNvSpPr>
          <p:nvPr>
            <p:ph idx="1"/>
          </p:nvPr>
        </p:nvSpPr>
        <p:spPr/>
        <p:txBody>
          <a:bodyPr/>
          <a:lstStyle/>
          <a:p>
            <a:r>
              <a:rPr lang="en-US" dirty="0" smtClean="0"/>
              <a:t>Sharing more than one pair of electrons</a:t>
            </a:r>
            <a:endParaRPr lang="en-PH"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124200"/>
            <a:ext cx="3733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24200"/>
            <a:ext cx="4552950" cy="343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41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de-CH" dirty="0"/>
              <a:t>DOUBLE AND TRIPLE COVALENT </a:t>
            </a:r>
            <a:r>
              <a:rPr lang="de-CH" dirty="0" smtClean="0"/>
              <a:t>BONDS</a:t>
            </a:r>
            <a:endParaRPr lang="en-PH" dirty="0"/>
          </a:p>
        </p:txBody>
      </p:sp>
      <p:sp>
        <p:nvSpPr>
          <p:cNvPr id="3" name="Content Placeholder 2"/>
          <p:cNvSpPr>
            <a:spLocks noGrp="1"/>
          </p:cNvSpPr>
          <p:nvPr>
            <p:ph idx="1"/>
          </p:nvPr>
        </p:nvSpPr>
        <p:spPr/>
        <p:txBody>
          <a:bodyPr/>
          <a:lstStyle/>
          <a:p>
            <a:r>
              <a:rPr lang="en-US" dirty="0" smtClean="0"/>
              <a:t>Sharing more than one pair of electrons</a:t>
            </a:r>
            <a:endParaRPr lang="en-PH" dirty="0"/>
          </a:p>
        </p:txBody>
      </p:sp>
      <p:sp>
        <p:nvSpPr>
          <p:cNvPr id="4" name="AutoShape 2" descr="Displaying 20160427_11233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819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t="-973" b="21154"/>
          <a:stretch/>
        </p:blipFill>
        <p:spPr bwMode="auto">
          <a:xfrm>
            <a:off x="5943600" y="2590800"/>
            <a:ext cx="2990850" cy="397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rcRect l="8799" r="15482"/>
          <a:stretch/>
        </p:blipFill>
        <p:spPr bwMode="auto">
          <a:xfrm>
            <a:off x="273339" y="3041382"/>
            <a:ext cx="4451061" cy="352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6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Draw the following dot diagrams</a:t>
            </a:r>
            <a:endParaRPr lang="en-AU" dirty="0"/>
          </a:p>
        </p:txBody>
      </p:sp>
      <p:sp>
        <p:nvSpPr>
          <p:cNvPr id="3" name="Content Placeholder 2"/>
          <p:cNvSpPr>
            <a:spLocks noGrp="1"/>
          </p:cNvSpPr>
          <p:nvPr>
            <p:ph idx="1"/>
          </p:nvPr>
        </p:nvSpPr>
        <p:spPr/>
        <p:txBody>
          <a:bodyPr numCol="2">
            <a:normAutofit lnSpcReduction="10000"/>
          </a:bodyPr>
          <a:lstStyle/>
          <a:p>
            <a:r>
              <a:rPr lang="en-AU" dirty="0" smtClean="0"/>
              <a:t>NI</a:t>
            </a:r>
            <a:r>
              <a:rPr lang="en-AU" baseline="-25000" dirty="0" smtClean="0"/>
              <a:t>3</a:t>
            </a:r>
            <a:endParaRPr lang="en-AU" dirty="0" smtClean="0"/>
          </a:p>
          <a:p>
            <a:r>
              <a:rPr lang="en-AU" dirty="0" smtClean="0"/>
              <a:t>CBr</a:t>
            </a:r>
            <a:r>
              <a:rPr lang="en-AU" baseline="-25000" dirty="0" smtClean="0"/>
              <a:t>4</a:t>
            </a:r>
            <a:endParaRPr lang="en-AU" dirty="0" smtClean="0"/>
          </a:p>
          <a:p>
            <a:r>
              <a:rPr lang="en-AU" dirty="0" smtClean="0"/>
              <a:t>H</a:t>
            </a:r>
            <a:r>
              <a:rPr lang="en-AU" baseline="-25000" dirty="0" smtClean="0"/>
              <a:t>2</a:t>
            </a:r>
            <a:r>
              <a:rPr lang="en-AU" dirty="0" smtClean="0"/>
              <a:t>O</a:t>
            </a:r>
          </a:p>
          <a:p>
            <a:r>
              <a:rPr lang="en-AU" dirty="0" smtClean="0"/>
              <a:t>H</a:t>
            </a:r>
            <a:r>
              <a:rPr lang="en-AU" baseline="-25000" dirty="0" smtClean="0"/>
              <a:t>2</a:t>
            </a:r>
            <a:r>
              <a:rPr lang="en-AU" dirty="0" smtClean="0"/>
              <a:t>Se</a:t>
            </a:r>
          </a:p>
          <a:p>
            <a:r>
              <a:rPr lang="en-AU" dirty="0" smtClean="0"/>
              <a:t>PI</a:t>
            </a:r>
            <a:r>
              <a:rPr lang="en-AU" baseline="-25000" dirty="0" smtClean="0"/>
              <a:t>3</a:t>
            </a:r>
            <a:endParaRPr lang="en-AU" dirty="0" smtClean="0"/>
          </a:p>
          <a:p>
            <a:r>
              <a:rPr lang="en-AU" dirty="0" err="1" smtClean="0"/>
              <a:t>HCl</a:t>
            </a:r>
            <a:endParaRPr lang="en-AU" dirty="0" smtClean="0"/>
          </a:p>
          <a:p>
            <a:r>
              <a:rPr lang="en-AU" dirty="0" smtClean="0"/>
              <a:t>CF</a:t>
            </a:r>
            <a:r>
              <a:rPr lang="en-AU" baseline="-25000" dirty="0" smtClean="0"/>
              <a:t>2</a:t>
            </a:r>
            <a:r>
              <a:rPr lang="en-AU" dirty="0" smtClean="0"/>
              <a:t>Cl</a:t>
            </a:r>
            <a:r>
              <a:rPr lang="en-AU" baseline="-25000" dirty="0" smtClean="0"/>
              <a:t>2</a:t>
            </a:r>
          </a:p>
          <a:p>
            <a:endParaRPr lang="en-AU" dirty="0" smtClean="0"/>
          </a:p>
          <a:p>
            <a:pPr marL="0" indent="0">
              <a:buNone/>
            </a:pPr>
            <a:r>
              <a:rPr lang="en-AU" dirty="0" smtClean="0"/>
              <a:t>Double bonds</a:t>
            </a:r>
          </a:p>
          <a:p>
            <a:r>
              <a:rPr lang="en-AU" dirty="0" smtClean="0"/>
              <a:t>CO</a:t>
            </a:r>
            <a:r>
              <a:rPr lang="en-AU" baseline="-25000" dirty="0" smtClean="0"/>
              <a:t>2</a:t>
            </a:r>
            <a:endParaRPr lang="en-AU" dirty="0" smtClean="0"/>
          </a:p>
          <a:p>
            <a:r>
              <a:rPr lang="en-AU" dirty="0" smtClean="0"/>
              <a:t>O</a:t>
            </a:r>
            <a:r>
              <a:rPr lang="en-AU" baseline="-25000" dirty="0" smtClean="0"/>
              <a:t>2</a:t>
            </a:r>
          </a:p>
          <a:p>
            <a:r>
              <a:rPr lang="en-AU" dirty="0" smtClean="0"/>
              <a:t>C</a:t>
            </a:r>
            <a:r>
              <a:rPr lang="en-AU" baseline="-25000" dirty="0" smtClean="0"/>
              <a:t>2</a:t>
            </a:r>
            <a:r>
              <a:rPr lang="en-AU" dirty="0" smtClean="0"/>
              <a:t>H</a:t>
            </a:r>
            <a:r>
              <a:rPr lang="en-AU" baseline="-25000" dirty="0" smtClean="0"/>
              <a:t>4</a:t>
            </a:r>
          </a:p>
          <a:p>
            <a:r>
              <a:rPr lang="en-AU" dirty="0" smtClean="0"/>
              <a:t>N</a:t>
            </a:r>
            <a:r>
              <a:rPr lang="en-AU" baseline="-25000" dirty="0" smtClean="0"/>
              <a:t>2</a:t>
            </a:r>
            <a:r>
              <a:rPr lang="en-AU" dirty="0" smtClean="0"/>
              <a:t>H</a:t>
            </a:r>
            <a:r>
              <a:rPr lang="en-AU" baseline="-25000" dirty="0" smtClean="0"/>
              <a:t>2</a:t>
            </a:r>
          </a:p>
          <a:p>
            <a:pPr marL="0" indent="0">
              <a:buNone/>
            </a:pPr>
            <a:r>
              <a:rPr lang="en-AU" dirty="0" smtClean="0"/>
              <a:t>Triple bonds</a:t>
            </a:r>
          </a:p>
          <a:p>
            <a:r>
              <a:rPr lang="en-AU" dirty="0" smtClean="0"/>
              <a:t>N</a:t>
            </a:r>
            <a:r>
              <a:rPr lang="en-AU" baseline="-25000" dirty="0" smtClean="0"/>
              <a:t>2</a:t>
            </a:r>
            <a:endParaRPr lang="en-AU" dirty="0" smtClean="0"/>
          </a:p>
          <a:p>
            <a:r>
              <a:rPr lang="en-AU" dirty="0" smtClean="0"/>
              <a:t>C</a:t>
            </a:r>
            <a:r>
              <a:rPr lang="en-AU" baseline="-25000" dirty="0" smtClean="0"/>
              <a:t>2</a:t>
            </a:r>
            <a:r>
              <a:rPr lang="en-AU" dirty="0" smtClean="0"/>
              <a:t>H</a:t>
            </a:r>
            <a:r>
              <a:rPr lang="en-AU" baseline="-25000" dirty="0" smtClean="0"/>
              <a:t>2</a:t>
            </a:r>
            <a:endParaRPr lang="en-AU" baseline="-25000" dirty="0"/>
          </a:p>
        </p:txBody>
      </p:sp>
    </p:spTree>
    <p:extLst>
      <p:ext uri="{BB962C8B-B14F-4D97-AF65-F5344CB8AC3E}">
        <p14:creationId xmlns:p14="http://schemas.microsoft.com/office/powerpoint/2010/main" val="279010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25.5</a:t>
            </a:r>
            <a:endParaRPr lang="en-PH" dirty="0"/>
          </a:p>
        </p:txBody>
      </p:sp>
      <p:sp>
        <p:nvSpPr>
          <p:cNvPr id="4" name="Subtitle 3"/>
          <p:cNvSpPr>
            <a:spLocks noGrp="1"/>
          </p:cNvSpPr>
          <p:nvPr>
            <p:ph type="subTitle" idx="1"/>
          </p:nvPr>
        </p:nvSpPr>
        <p:spPr/>
        <p:txBody>
          <a:bodyPr/>
          <a:lstStyle/>
          <a:p>
            <a:r>
              <a:rPr lang="en-US" dirty="0" smtClean="0"/>
              <a:t>Hydrocarbons</a:t>
            </a:r>
            <a:endParaRPr lang="en-PH" dirty="0"/>
          </a:p>
        </p:txBody>
      </p:sp>
    </p:spTree>
    <p:extLst>
      <p:ext uri="{BB962C8B-B14F-4D97-AF65-F5344CB8AC3E}">
        <p14:creationId xmlns:p14="http://schemas.microsoft.com/office/powerpoint/2010/main" val="168902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Hydrocarbons</a:t>
            </a:r>
            <a:endParaRPr lang="en-PH" dirty="0"/>
          </a:p>
        </p:txBody>
      </p:sp>
      <p:sp>
        <p:nvSpPr>
          <p:cNvPr id="3" name="Content Placeholder 2"/>
          <p:cNvSpPr>
            <a:spLocks noGrp="1"/>
          </p:cNvSpPr>
          <p:nvPr>
            <p:ph idx="1"/>
          </p:nvPr>
        </p:nvSpPr>
        <p:spPr/>
        <p:txBody>
          <a:bodyPr/>
          <a:lstStyle/>
          <a:p>
            <a:r>
              <a:rPr lang="en-PH" dirty="0" smtClean="0"/>
              <a:t>Compounds that only contain carbon and hydrogen</a:t>
            </a:r>
            <a:endParaRPr lang="en-PH" dirty="0"/>
          </a:p>
        </p:txBody>
      </p:sp>
      <p:sp>
        <p:nvSpPr>
          <p:cNvPr id="4" name="AutoShape 5" descr="data:image/png;base64,iVBORw0KGgoAAAANSUhEUgAAAN0AAADkCAMAAAArb9FNAAAAdVBMVEX///8AAABeXl709PTx8fFbW1u2trajo6PZ2dn8/PzJycno6Oje3t52dna/v7+MjIzT09NDQ0Nra2urq6vMzMw3Nzfm5uacnJxMTEwyMjIpKSk9PT1SUlIiIiKIiIiUlJSAgIAaGhpmZmZzc3MMDAwYGBgmJiYn/PWDAAANF0lEQVR4nO2dC7tqTBTHLYRBIrmUilDf/yO+s4bEzmhnd+G88z/Ps5+OKeY3lzX3RZJep6KQJCvW7gNsMCUpBfLCZ31eQYAg0X3AP0GXeJIUgn4f8G/QQZIE/XSocuZ052y57qfLfF+ee97Rkmn9uyUzQRAe3WrmdIcLx2aGJ1eSIm/edP9jOf63Y/BnqSo3qNh/MB7vURpzg5aLD8bjPYr4CIJu4hJ085Wgm68E3Xwl6D4qojQizaWxY5XJ0cXQyKgvaX0j0F9pgK74Cp0MSVwpCCUpPxCkGztaifgDgSgbec8/SYZN638e/I1uaqZDxjmPRjFINZ1tXa8R277VQ9VuhnChfTeaIwMV9nbDD6pNF+5L2OdEA007AHguu7gqAUqWmcuFtaTVM2MIZkA/rn/wOctU6X+MRu+SvT72j9QumWxW9UTpdrA+5gCY2h7sHT9mc0EewCU7epBjbKGMnCWc25lFPEgAbEmyOgrpd0xYu+loYzVeMizTSrpE1ARCi8acmc8IY+NDgd+KIcQ/a4QpaelVAS/Q0PYMWEQTyqLs5AAd0TIQezR8nX+B7qqt1FgVFucNrHD2nBU1B1KkY1UHv6PBET+SHbRuFcv0j+Fg9euIXq2+/nnJEJmVsIS2bSbSKRAotHCpLiw6dAVsVHpdkZtGUhpEgEwanFN6l7o28yfdpsnZoEN36wO06BJs7XSayWnelkyTbY/t6OUbJXOYLllXyn7Q5fX18PZjHRxqmGgGOnpH1M4YsNODdkp8SMN0CiyrAFXp0K2rj93CRqiZBa+/STDW5cLsDXmrhumkoFrb0NF+tuj8yrqr5bZzM1d3uO05pyF8r2Q4an4lC2NukQ6dBolKiAOnbt5JABqFW/zss01tIWR/a5doJuZQBqQeI5jMBma0qTixNou2DoyOZadJW/bgrvuxAb5ZNL9QMCXTb2RhX+y0J6HOqr+ls66Yk18uGcPSfJY1DmMP0+1p4fy82QDd8fMW88UaolutPxiRt0jQzVeCbr4SdPOVoJuvBN18JejmK8IfvErp8oMREXqdiElHiJY5taH7M3LooFfVemueUs1rf2Oh5FWCDOce3L4gBSdgZk53lCSXR5eZ5nHWdKXsaCmPjmnOdOfris+9FIhUNZo1HWREcf6f9W7+dBnXZpKUthZu9JXZ9hfJ3+AU75zzR0hISEhISEhIaLZaBnTEcOjfyxjRgYR6/PyOpOdELDoYUKzeGbD1iY1le393kNHZwM+NFFOThft4/P5tYesDpefQ7XL87azpoKT/+um229UqmwFdhrMoHLooXfHoYLvdzYDu59bNmx6VzDnUu7VpZhy6AasyFzp+vSt2lK7spzsvkK7Huc6kZOHsGIduSK5NS+1m6lNL6p621k5sfzseU5OqzXkRrJLHnRU0IOQFzUZ8hLnQOQObAOZPpw14HBF005agu5egm4IE3b0E3RQ0DbrQYLJfPe6YBt31DNf5xedup0Eng7ykWgC8dnfoIB135GcfXk1XnaZ34LXJNkT3uZ0dzcnQvJ7QUEz2bNe8RYGYjT8B22w5vbDMJkFc80d+aN7r4/q8GrolpbNhpbGdXiu4enFwwI/wPwzdYCex2ZRPDJZHP8dsO6bPTuN38l4dtxygvjZbG7o9LaIG0BgfDCmC8pjGEBCkO8HRp7QO83+QGmaMu6LIlpKhM1o8ERlB4hg6nH59Wp43Njf2UKacMDZgPD7pKqKmszIAQulgQXDW7YzPzzCXnCrbKCR+Fz8SdvA1wFk9SdqVqmTBAVPc7PgKsH3eFAmhj/J67YoFWy3jzHVKKTpdeNb03fw8aGiQmdONFFgCKkjkQFWBPJq1sGMfdfxqUHl4iEGlWVedXC5bTh9SvONGIlFH7LZriLRLr3vlJV4ttj0hEhYQ+udUPEsXeJ6X5CmmplEdni9qO3qhmeRUeUSjGxlQ2Njy+5A1dB6lW4PGegT7m6U3QVesQyIpybYtTDsVM8eGvhPMARZzwql5ESyLJTxN13qOgfHGmNt11F1KF9Xxzcwmm4sOXdD2NVIpK/Fuel8GOdcTGUq+aCsOpS071sx+tOs6MdkgHc2FV9Dt62nkhDaBTu3zxYGjCXLtisXp0CUQ1dcba7Hltwca7tIk1DaSbNnW2pKKkuZbzn66MTtSR5fMe7qsbvoAkKq6YQG+URdS1bU6dEXtCdq+bc3MD/h/jYR2R5hrIRYGt+Mr6iobPKfguYxidOenrco9nQmso+Gghar7MBZQDDgwjByztkWnVUYoRC8ltTSaPgrNwKBbwPzq55FeJr2RcT048Wz+SJt5T0eLZmaHlQMgSpcYquFhiA+xoVpHxt6io22fbqlu0roTyeGALo5+5B0zGAq1pzKvxePvXWXdg2cdW+3b62VGXQzV8tpGULol+8xqQ1F9pAWMHCq6AG1EWOVMJ9WdFX+XrfKxfqbd6k/SDmVt04lWyFHt0Ugnq8W6TgI3W6yrOulWGeVusLASf71YvmLJJ1y94CZPyOH1HR4pHdPRNOHxd16p0XSnMWuom7nQ7eZBN9KD2yzoRjvzmQfdWAm6Owm6SUjQ3UnQTUKC7k7/Nt2ne9GjdR5DZ3/JA+zT0qe+8/7TUtD5svWvHpz1cYLK48xFT0iui0tlzy4IsqnO/SSWxga123FeFjcoDUw79KZPhy/6C0fQofjv8pqKkq1paiPoHMOeQd550CzSPqG51LskUFX3aTpmM+P+SfgpaVy92xSqJKW8peXpaLsdYzPnIl2XJDXtW8USEhISEhISEhISEhISEhISEvquTA33WX59Fc2OrOYVXs9Iw4XKFdeVzOJUb/7/rjTc4B2fe+nMNSVP+3ecZmwfNHctNt/W3t+/Kw1PKex3vXQ67rxOdr2/e0R30nx9CnRZpAf9dNVyZNAXROlWx+MA3f1W7G+oWrbacujyYnnqXzjI4HK4DJZMYk2Bjpa+BS/vAs8DHp30qN6pU6Dj17vhkikN0U3EZvrMZvaeSKNh9gO6jHdb05lEe2c5Kh5a6g1jNnN76A0L8VSROw/XAf1S8b3w4ZwJUPyOisE5sfUbOdNYx1RK7rte/f4KWSkddunnL0bH6JVSe8+BMvmHATpv2OD78ugYvVJj6WJB93UJuj4Juu9L0PVJ0D0QYXr8vT/oe3RxfdB9/0ZHxt+jq3x0eOXdbkolzh/++Jf6Jl315CNA9zkq9I8qR2iIrn8qsNIjugHHULUaTwjnH44lyHW+g4ThLQZq2By+t8LfHvlX+f67nfVQL3p4YsF9fFqloUsoXbhn97PklWQu4JRj2kUXgAO7T5arGUBZTXW4uDl4+Us+59cejzrSet/H9oyu/sQsdDdS+8YJYVG5mcrQ6nianrDJJw/Kssi2zE+GBpBqaxiqNe+X+jDRZMh0dDl0qfwaZXgN6RQXAsvCGUe84uF+7BhyhMFkUIC5z/n7ZLAR8W315pgO+Y6waenJOcdq3EVIS11289qUWB06CoD1zqv89DAXKnHlLc6j5kervkgO5fV+Pi1Fod+bmGpxiTlmZU0fHHCKd4ax4rNTq+f4wBmemzgdtd5RutSh0nIApUOnIp0CAVFVVTHwSly9WRHpCnAVep3Ijat59Jvj9DqeV+GQxf2e8yN62aXPVCO9LVb5mZMC78yl02l8JS3pL5wmFq1lcLMqGY3fHd2mcWsTdOji5npDF9X3vNMSo+Fd+iKxR5uu6ZJ12rV1qOIjYcHl0i2uk/fE6Miu6GJZviQ3OpvS1HRWQ2dCIFda/qBbVJcX1+k6yH0/o3Sm05Ha8qPl/AwiMDCrJbfOchldB0IXLMuLXX/guaZbyIcOnXelsxs6Fer3diukQ5fXr/+8Of+iTUWJpmbbfZYhKaerL6K911ZAc/2CrngcXEVVurrm3abCJ25HrLyw9y9k0F9p70rmipLVLcKyoaORZYHMOLbo/MoBk3puEhhWhGj0nj+iSXANgQYfe3tNmNkqpuiymyYMmmasteMfeVJKOK55CwnMqhRbSrdyNKqM2Xj2hzZ1jG7HUihW8Mvo6atFJzFrpsi3FgELWX+9c6Bw034/WuoBdsy5Ybhp583GrtCB8+aWGq+ALa9BqmzmtvHsWvloWtFyCyCj1ynlxLy9FtSgHJgzNtqbYXTMSaEJsEug5ZqNbzNZx4C3luMXEbdJtiNtrHsngp1H2tg7tRWunDcRf1suNEVHUm3HvD1qi9OpYLZDqzzXaaw0GMdLuW+ZeZ+mt8WJjWKN64n9v7X4+vId6teDiScVfNg/V7/e9YqfZBKLQIJujATd+yXoxkjQvV+CbowE3fsl6Mbo36bb/tO9aG0KzgjI5F8DKvRhEZzPUMKvrtO8TxZkOCP151Wwv+q0wjn7V+/yZXTa9+lwvu8ddEvL0qdBZ76BjunrdGd4MK08Shbkm83q+3TlXtc5LwT/g9i7qqdQ71b4ro63WJUJ2Mz3WBUVt2SY+6+/iRv78m75hWj8BzYjvsGB1a1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846" y="2132048"/>
            <a:ext cx="4211554" cy="434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6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Alkanes</a:t>
            </a:r>
            <a:endParaRPr lang="en-PH" dirty="0"/>
          </a:p>
        </p:txBody>
      </p:sp>
      <p:sp>
        <p:nvSpPr>
          <p:cNvPr id="3" name="Content Placeholder 2"/>
          <p:cNvSpPr>
            <a:spLocks noGrp="1"/>
          </p:cNvSpPr>
          <p:nvPr>
            <p:ph idx="1"/>
          </p:nvPr>
        </p:nvSpPr>
        <p:spPr/>
        <p:txBody>
          <a:bodyPr/>
          <a:lstStyle/>
          <a:p>
            <a:r>
              <a:rPr lang="en-PH" dirty="0" smtClean="0"/>
              <a:t>Hydrocarbons that only contain single bonds</a:t>
            </a:r>
            <a:endParaRPr lang="en-PH"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2819400"/>
            <a:ext cx="85439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744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Methane</a:t>
            </a:r>
            <a:endParaRPr lang="en-AU" dirty="0"/>
          </a:p>
        </p:txBody>
      </p:sp>
      <p:sp>
        <p:nvSpPr>
          <p:cNvPr id="3" name="Content Placeholder 2"/>
          <p:cNvSpPr>
            <a:spLocks noGrp="1"/>
          </p:cNvSpPr>
          <p:nvPr>
            <p:ph idx="1"/>
          </p:nvPr>
        </p:nvSpPr>
        <p:spPr/>
        <p:txBody>
          <a:bodyPr/>
          <a:lstStyle/>
          <a:p>
            <a:endParaRPr lang="en-AU" dirty="0"/>
          </a:p>
        </p:txBody>
      </p:sp>
      <p:pic>
        <p:nvPicPr>
          <p:cNvPr id="3076" name="Picture 4" descr="http://indybeers.com/wp-content/uploads/2012/08/metha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19400"/>
            <a:ext cx="249955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ducation2.marssociety.org/wp-content/uploads/2015/01/methane-molecule-2-drsusanrub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0"/>
            <a:ext cx="3857625" cy="28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45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Ethane</a:t>
            </a:r>
            <a:endParaRPr lang="en-AU" dirty="0"/>
          </a:p>
        </p:txBody>
      </p:sp>
      <p:sp>
        <p:nvSpPr>
          <p:cNvPr id="3" name="Content Placeholder 2"/>
          <p:cNvSpPr>
            <a:spLocks noGrp="1"/>
          </p:cNvSpPr>
          <p:nvPr>
            <p:ph idx="1"/>
          </p:nvPr>
        </p:nvSpPr>
        <p:spPr/>
        <p:txBody>
          <a:bodyPr/>
          <a:lstStyle/>
          <a:p>
            <a:endParaRPr lang="en-AU"/>
          </a:p>
        </p:txBody>
      </p:sp>
      <p:pic>
        <p:nvPicPr>
          <p:cNvPr id="4098" name="Picture 2" descr="http://fr.academic.ru/pictures/frwiki/69/Ethane-2D-fl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2500540"/>
            <a:ext cx="4556760" cy="34424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f.tqn.com/y/chemistry/1/0/L/T/1/eth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782528"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4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Naming Carbon chains</a:t>
            </a:r>
            <a:endParaRPr lang="en-AU" dirty="0"/>
          </a:p>
        </p:txBody>
      </p:sp>
      <p:sp>
        <p:nvSpPr>
          <p:cNvPr id="3" name="Content Placeholder 2"/>
          <p:cNvSpPr>
            <a:spLocks noGrp="1"/>
          </p:cNvSpPr>
          <p:nvPr>
            <p:ph idx="1"/>
          </p:nvPr>
        </p:nvSpPr>
        <p:spPr/>
        <p:txBody>
          <a:bodyPr/>
          <a:lstStyle/>
          <a:p>
            <a:r>
              <a:rPr lang="en-AU" dirty="0" smtClean="0"/>
              <a:t>IUPAC - International </a:t>
            </a:r>
            <a:r>
              <a:rPr lang="en-AU" dirty="0"/>
              <a:t>Union of Pure and Applied Chemistry</a:t>
            </a:r>
          </a:p>
        </p:txBody>
      </p:sp>
    </p:spTree>
    <p:extLst>
      <p:ext uri="{BB962C8B-B14F-4D97-AF65-F5344CB8AC3E}">
        <p14:creationId xmlns:p14="http://schemas.microsoft.com/office/powerpoint/2010/main" val="186479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191000" cy="1143000"/>
          </a:xfrm>
        </p:spPr>
        <p:txBody>
          <a:bodyPr>
            <a:normAutofit/>
          </a:bodyPr>
          <a:lstStyle/>
          <a:p>
            <a:endParaRPr lang="en-AU" dirty="0"/>
          </a:p>
        </p:txBody>
      </p:sp>
      <p:sp>
        <p:nvSpPr>
          <p:cNvPr id="3" name="Content Placeholder 2"/>
          <p:cNvSpPr>
            <a:spLocks noGrp="1"/>
          </p:cNvSpPr>
          <p:nvPr>
            <p:ph idx="1"/>
          </p:nvPr>
        </p:nvSpPr>
        <p:spPr>
          <a:xfrm>
            <a:off x="30480" y="1524000"/>
            <a:ext cx="3703320" cy="4525963"/>
          </a:xfrm>
        </p:spPr>
        <p:txBody>
          <a:bodyPr/>
          <a:lstStyle/>
          <a:p>
            <a:pPr marL="0" indent="0">
              <a:buNone/>
            </a:pPr>
            <a:r>
              <a:rPr lang="de-DE" u="sng" dirty="0"/>
              <a:t>Straight-chain alkanes</a:t>
            </a:r>
            <a:r>
              <a:rPr lang="de-DE" dirty="0"/>
              <a:t> </a:t>
            </a:r>
            <a:endParaRPr lang="de-DE" dirty="0" smtClean="0"/>
          </a:p>
          <a:p>
            <a:r>
              <a:rPr lang="de-DE" dirty="0" smtClean="0"/>
              <a:t>contain </a:t>
            </a:r>
            <a:r>
              <a:rPr lang="de-DE" dirty="0"/>
              <a:t>any number of carbon atoms, one after the other, in a chain. </a:t>
            </a:r>
            <a:endParaRPr lang="en-AU" dirty="0"/>
          </a:p>
          <a:p>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730" y="0"/>
            <a:ext cx="5619750"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PH" dirty="0"/>
          </a:p>
        </p:txBody>
      </p:sp>
      <p:sp>
        <p:nvSpPr>
          <p:cNvPr id="3" name="Content Placeholder 2"/>
          <p:cNvSpPr>
            <a:spLocks noGrp="1"/>
          </p:cNvSpPr>
          <p:nvPr>
            <p:ph idx="1"/>
          </p:nvPr>
        </p:nvSpPr>
        <p:spPr/>
        <p:txBody>
          <a:bodyPr/>
          <a:lstStyle/>
          <a:p>
            <a:r>
              <a:rPr lang="en-US" dirty="0" smtClean="0"/>
              <a:t>Covalent bonding </a:t>
            </a:r>
          </a:p>
          <a:p>
            <a:pPr lvl="1"/>
            <a:r>
              <a:rPr lang="en-US" dirty="0" smtClean="0"/>
              <a:t>Sharing of electrons between atoms</a:t>
            </a:r>
          </a:p>
          <a:p>
            <a:pPr lvl="1"/>
            <a:endParaRPr lang="en-P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2590800" cy="345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54300"/>
            <a:ext cx="2562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869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Homologous series</a:t>
            </a:r>
            <a:endParaRPr lang="en-AU" dirty="0"/>
          </a:p>
        </p:txBody>
      </p:sp>
      <p:sp>
        <p:nvSpPr>
          <p:cNvPr id="3" name="Content Placeholder 2"/>
          <p:cNvSpPr>
            <a:spLocks noGrp="1"/>
          </p:cNvSpPr>
          <p:nvPr>
            <p:ph idx="1"/>
          </p:nvPr>
        </p:nvSpPr>
        <p:spPr/>
        <p:txBody>
          <a:bodyPr/>
          <a:lstStyle/>
          <a:p>
            <a:r>
              <a:rPr lang="en-AU" dirty="0" smtClean="0"/>
              <a:t>Increase CH</a:t>
            </a:r>
            <a:r>
              <a:rPr lang="en-AU" baseline="-25000" dirty="0" smtClean="0"/>
              <a:t>2</a:t>
            </a:r>
            <a:r>
              <a:rPr lang="en-AU" dirty="0" smtClean="0"/>
              <a:t>  </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533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50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Naming of alkanes</a:t>
            </a:r>
            <a:endParaRPr lang="en-AU" dirty="0"/>
          </a:p>
        </p:txBody>
      </p:sp>
      <p:sp>
        <p:nvSpPr>
          <p:cNvPr id="3" name="Content Placeholder 2"/>
          <p:cNvSpPr>
            <a:spLocks noGrp="1"/>
          </p:cNvSpPr>
          <p:nvPr>
            <p:ph idx="1"/>
          </p:nvPr>
        </p:nvSpPr>
        <p:spPr/>
        <p:txBody>
          <a:bodyPr/>
          <a:lstStyle/>
          <a:p>
            <a:r>
              <a:rPr lang="en-AU" dirty="0" smtClean="0"/>
              <a:t>Use the </a:t>
            </a:r>
            <a:r>
              <a:rPr lang="de-DE" dirty="0"/>
              <a:t>IUPAC system</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1"/>
            <a:ext cx="6634264" cy="469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625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54981"/>
            <a:ext cx="5697116" cy="440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Alkenes</a:t>
            </a:r>
            <a:endParaRPr lang="en-AU" dirty="0"/>
          </a:p>
        </p:txBody>
      </p:sp>
      <p:sp>
        <p:nvSpPr>
          <p:cNvPr id="3" name="Content Placeholder 2"/>
          <p:cNvSpPr>
            <a:spLocks noGrp="1"/>
          </p:cNvSpPr>
          <p:nvPr>
            <p:ph idx="1"/>
          </p:nvPr>
        </p:nvSpPr>
        <p:spPr/>
        <p:txBody>
          <a:bodyPr/>
          <a:lstStyle/>
          <a:p>
            <a:r>
              <a:rPr lang="en-AU" dirty="0" smtClean="0"/>
              <a:t>Alkenes – hydrocarbons that contain one or more double bonds. </a:t>
            </a:r>
            <a:endParaRPr lang="en-AU" dirty="0"/>
          </a:p>
        </p:txBody>
      </p:sp>
    </p:spTree>
    <p:extLst>
      <p:ext uri="{BB962C8B-B14F-4D97-AF65-F5344CB8AC3E}">
        <p14:creationId xmlns:p14="http://schemas.microsoft.com/office/powerpoint/2010/main" val="347653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Ethene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81762"/>
            <a:ext cx="3581400" cy="29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81763"/>
            <a:ext cx="2695396" cy="269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33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Alkenes</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9" t="13847" r="46482" b="14945"/>
          <a:stretch/>
        </p:blipFill>
        <p:spPr bwMode="auto">
          <a:xfrm>
            <a:off x="365760" y="1491553"/>
            <a:ext cx="5105400" cy="533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2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3523"/>
            <a:ext cx="8458200" cy="675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657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r>
              <a:rPr lang="en-AU" dirty="0" smtClean="0"/>
              <a:t>Write formula and draw electron dot structures for </a:t>
            </a:r>
            <a:r>
              <a:rPr lang="en-AU" dirty="0" err="1" smtClean="0"/>
              <a:t>ethene</a:t>
            </a:r>
            <a:r>
              <a:rPr lang="en-AU" dirty="0" smtClean="0"/>
              <a:t> and propene</a:t>
            </a:r>
          </a:p>
          <a:p>
            <a:r>
              <a:rPr lang="en-AU" dirty="0" smtClean="0"/>
              <a:t> draw and name the alkene with formula C</a:t>
            </a:r>
            <a:r>
              <a:rPr lang="en-AU" baseline="-25000" dirty="0" smtClean="0"/>
              <a:t>4</a:t>
            </a:r>
            <a:r>
              <a:rPr lang="en-AU" dirty="0" smtClean="0"/>
              <a:t>H</a:t>
            </a:r>
            <a:r>
              <a:rPr lang="en-AU" baseline="-25000" dirty="0" smtClean="0"/>
              <a:t>8</a:t>
            </a:r>
            <a:endParaRPr lang="en-AU" baseline="-25000" dirty="0"/>
          </a:p>
        </p:txBody>
      </p:sp>
    </p:spTree>
    <p:extLst>
      <p:ext uri="{BB962C8B-B14F-4D97-AF65-F5344CB8AC3E}">
        <p14:creationId xmlns:p14="http://schemas.microsoft.com/office/powerpoint/2010/main" val="3211388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8803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r>
              <a:rPr lang="en-AU" dirty="0" smtClean="0"/>
              <a:t>Write formula and draw electron dot structures for </a:t>
            </a:r>
            <a:r>
              <a:rPr lang="en-AU" dirty="0" err="1" smtClean="0"/>
              <a:t>ethene</a:t>
            </a:r>
            <a:r>
              <a:rPr lang="en-AU" dirty="0" smtClean="0"/>
              <a:t> and propene</a:t>
            </a:r>
          </a:p>
          <a:p>
            <a:r>
              <a:rPr lang="en-AU" dirty="0" smtClean="0"/>
              <a:t> draw and name the alkene with formula C</a:t>
            </a:r>
            <a:r>
              <a:rPr lang="en-AU" baseline="-25000" dirty="0" smtClean="0"/>
              <a:t>4</a:t>
            </a:r>
            <a:r>
              <a:rPr lang="en-AU" dirty="0" smtClean="0"/>
              <a:t>H</a:t>
            </a:r>
            <a:r>
              <a:rPr lang="en-AU" baseline="-25000" dirty="0" smtClean="0"/>
              <a:t>8</a:t>
            </a:r>
            <a:endParaRPr lang="en-AU" baseline="-25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523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616" y="3745230"/>
            <a:ext cx="3188384" cy="180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32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5thgradedecker.wikispaces.com/file/view/oil_and_gas_formation.gif/318030958/oil_and_gas_form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41" y="3764972"/>
            <a:ext cx="8262332" cy="3086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AU" dirty="0" smtClean="0"/>
              <a:t>Hydrocarbons from the earth</a:t>
            </a:r>
            <a:endParaRPr lang="en-AU" dirty="0"/>
          </a:p>
        </p:txBody>
      </p:sp>
      <p:sp>
        <p:nvSpPr>
          <p:cNvPr id="3" name="Content Placeholder 2"/>
          <p:cNvSpPr>
            <a:spLocks noGrp="1"/>
          </p:cNvSpPr>
          <p:nvPr>
            <p:ph idx="1"/>
          </p:nvPr>
        </p:nvSpPr>
        <p:spPr>
          <a:xfrm>
            <a:off x="0" y="990600"/>
            <a:ext cx="9144000" cy="4525963"/>
          </a:xfrm>
        </p:spPr>
        <p:txBody>
          <a:bodyPr/>
          <a:lstStyle/>
          <a:p>
            <a:pPr marL="0" indent="0">
              <a:buNone/>
            </a:pPr>
            <a:r>
              <a:rPr lang="de-DE" dirty="0" smtClean="0"/>
              <a:t>Back </a:t>
            </a:r>
            <a:r>
              <a:rPr lang="de-DE" dirty="0"/>
              <a:t>in geologic history, the remains of living organisms were buried in ocean sediments. Heat, pressure and the action of bacteria changed these remains into petroleum, natural gas and other products. Petroleum and natural gas are important fossil fuels</a:t>
            </a:r>
            <a:endParaRPr lang="en-AU" dirty="0"/>
          </a:p>
        </p:txBody>
      </p:sp>
    </p:spTree>
    <p:extLst>
      <p:ext uri="{BB962C8B-B14F-4D97-AF65-F5344CB8AC3E}">
        <p14:creationId xmlns:p14="http://schemas.microsoft.com/office/powerpoint/2010/main" val="4108445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1028" name="Picture 4" descr="Fossil Fuel Formation"/>
          <p:cNvPicPr>
            <a:picLocks noChangeAspect="1" noChangeArrowheads="1"/>
          </p:cNvPicPr>
          <p:nvPr/>
        </p:nvPicPr>
        <p:blipFill rotWithShape="1">
          <a:blip r:embed="rId2">
            <a:extLst>
              <a:ext uri="{28A0092B-C50C-407E-A947-70E740481C1C}">
                <a14:useLocalDpi xmlns:a14="http://schemas.microsoft.com/office/drawing/2010/main" val="0"/>
              </a:ext>
            </a:extLst>
          </a:blip>
          <a:srcRect b="2633"/>
          <a:stretch/>
        </p:blipFill>
        <p:spPr bwMode="auto">
          <a:xfrm>
            <a:off x="304800" y="0"/>
            <a:ext cx="8686981" cy="68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PH" dirty="0"/>
          </a:p>
        </p:txBody>
      </p:sp>
      <p:sp>
        <p:nvSpPr>
          <p:cNvPr id="3" name="Content Placeholder 2"/>
          <p:cNvSpPr>
            <a:spLocks noGrp="1"/>
          </p:cNvSpPr>
          <p:nvPr>
            <p:ph idx="1"/>
          </p:nvPr>
        </p:nvSpPr>
        <p:spPr/>
        <p:txBody>
          <a:bodyPr/>
          <a:lstStyle/>
          <a:p>
            <a:r>
              <a:rPr lang="en-US" dirty="0" smtClean="0"/>
              <a:t>Molecular compound	Ionic compound</a:t>
            </a:r>
            <a:endParaRPr lang="en-PH"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06" t="37980" r="53713" b="6263"/>
          <a:stretch/>
        </p:blipFill>
        <p:spPr bwMode="auto">
          <a:xfrm>
            <a:off x="1066800" y="2459182"/>
            <a:ext cx="1891145" cy="38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561" t="37980" r="28485" b="6263"/>
          <a:stretch/>
        </p:blipFill>
        <p:spPr bwMode="auto">
          <a:xfrm>
            <a:off x="5334000" y="2459182"/>
            <a:ext cx="2098964" cy="38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556260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137537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l="12133" r="4630"/>
          <a:stretch/>
        </p:blipFill>
        <p:spPr bwMode="auto">
          <a:xfrm>
            <a:off x="304800" y="479951"/>
            <a:ext cx="8169782" cy="588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723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PH" dirty="0"/>
          </a:p>
        </p:txBody>
      </p:sp>
      <p:sp>
        <p:nvSpPr>
          <p:cNvPr id="3" name="Content Placeholder 2"/>
          <p:cNvSpPr>
            <a:spLocks noGrp="1"/>
          </p:cNvSpPr>
          <p:nvPr>
            <p:ph idx="1"/>
          </p:nvPr>
        </p:nvSpPr>
        <p:spPr>
          <a:xfrm>
            <a:off x="0" y="1600200"/>
            <a:ext cx="9144000" cy="4525963"/>
          </a:xfrm>
        </p:spPr>
        <p:txBody>
          <a:bodyPr/>
          <a:lstStyle/>
          <a:p>
            <a:pPr marL="0" indent="0">
              <a:buNone/>
            </a:pPr>
            <a:r>
              <a:rPr lang="de-DE" dirty="0"/>
              <a:t>Natural gas is composed of about 80% methane, 10% ethane, 4% propane, and 2% butane. Methane, the major constituent of natural gas, is especially useful for combustion because it burns with a hot, clean flame. </a:t>
            </a:r>
            <a:endParaRPr lang="en-PH" dirty="0"/>
          </a:p>
          <a:p>
            <a:endParaRPr lang="en-PH" dirty="0"/>
          </a:p>
        </p:txBody>
      </p:sp>
      <p:pic>
        <p:nvPicPr>
          <p:cNvPr id="4100" name="Picture 4" descr="Screen Shot 2013-08-23 At 12.1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3657601"/>
            <a:ext cx="598714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19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PH" dirty="0"/>
          </a:p>
        </p:txBody>
      </p:sp>
      <p:sp>
        <p:nvSpPr>
          <p:cNvPr id="3" name="Content Placeholder 2"/>
          <p:cNvSpPr>
            <a:spLocks noGrp="1"/>
          </p:cNvSpPr>
          <p:nvPr>
            <p:ph idx="1"/>
          </p:nvPr>
        </p:nvSpPr>
        <p:spPr>
          <a:xfrm>
            <a:off x="0" y="1600200"/>
            <a:ext cx="9144000" cy="4525963"/>
          </a:xfrm>
        </p:spPr>
        <p:txBody>
          <a:bodyPr/>
          <a:lstStyle/>
          <a:p>
            <a:pPr marL="0" indent="0">
              <a:buNone/>
            </a:pPr>
            <a:r>
              <a:rPr lang="de-DE" dirty="0"/>
              <a:t>Propane and butane are also good heating fuels. They are sold in liquid form in pressurized tanks as liquid petroleum gas (LPG). </a:t>
            </a:r>
            <a:endParaRPr lang="en-PH" dirty="0"/>
          </a:p>
          <a:p>
            <a:endParaRPr lang="en-P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4064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l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4729594"/>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alorinherts.co.uk/images/calorcylinde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862" y="4581526"/>
            <a:ext cx="176212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16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a:t>
            </a:r>
            <a:endParaRPr lang="en-PH" dirty="0"/>
          </a:p>
        </p:txBody>
      </p:sp>
      <p:sp>
        <p:nvSpPr>
          <p:cNvPr id="3" name="Content Placeholder 2"/>
          <p:cNvSpPr>
            <a:spLocks noGrp="1"/>
          </p:cNvSpPr>
          <p:nvPr>
            <p:ph idx="1"/>
          </p:nvPr>
        </p:nvSpPr>
        <p:spPr/>
        <p:txBody>
          <a:bodyPr/>
          <a:lstStyle/>
          <a:p>
            <a:endParaRPr lang="en-PH"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881556"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7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a:t>
            </a:r>
            <a:endParaRPr lang="en-PH" dirty="0"/>
          </a:p>
        </p:txBody>
      </p:sp>
      <p:sp>
        <p:nvSpPr>
          <p:cNvPr id="3" name="Content Placeholder 2"/>
          <p:cNvSpPr>
            <a:spLocks noGrp="1"/>
          </p:cNvSpPr>
          <p:nvPr>
            <p:ph idx="1"/>
          </p:nvPr>
        </p:nvSpPr>
        <p:spPr/>
        <p:txBody>
          <a:bodyPr/>
          <a:lstStyle/>
          <a:p>
            <a:endParaRPr lang="en-PH"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93" y="1600200"/>
            <a:ext cx="74866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798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2617263"/>
            <a:ext cx="4842164" cy="431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1055" y="-44017"/>
            <a:ext cx="8229600" cy="1143000"/>
          </a:xfrm>
        </p:spPr>
        <p:txBody>
          <a:bodyPr/>
          <a:lstStyle/>
          <a:p>
            <a:r>
              <a:rPr lang="en-US" dirty="0" smtClean="0"/>
              <a:t>Terminology</a:t>
            </a:r>
            <a:endParaRPr lang="en-PH" dirty="0"/>
          </a:p>
        </p:txBody>
      </p:sp>
      <p:sp>
        <p:nvSpPr>
          <p:cNvPr id="3" name="Content Placeholder 2"/>
          <p:cNvSpPr>
            <a:spLocks noGrp="1"/>
          </p:cNvSpPr>
          <p:nvPr>
            <p:ph idx="1"/>
          </p:nvPr>
        </p:nvSpPr>
        <p:spPr>
          <a:xfrm>
            <a:off x="76200" y="1066800"/>
            <a:ext cx="9067800" cy="4525963"/>
          </a:xfrm>
        </p:spPr>
        <p:txBody>
          <a:bodyPr/>
          <a:lstStyle/>
          <a:p>
            <a:pPr marL="0" indent="0">
              <a:buNone/>
            </a:pPr>
            <a:r>
              <a:rPr lang="de-DE" b="1" dirty="0" smtClean="0"/>
              <a:t>Fractional distillation:</a:t>
            </a:r>
            <a:r>
              <a:rPr lang="en-US" dirty="0"/>
              <a:t>separation of a liquid mixture into fractions differing in boiling point (and hence chemical composition) by means of distillation, typically using a fractionating column.</a:t>
            </a:r>
            <a:endParaRPr lang="en-PH" dirty="0"/>
          </a:p>
        </p:txBody>
      </p:sp>
    </p:spTree>
    <p:extLst>
      <p:ext uri="{BB962C8B-B14F-4D97-AF65-F5344CB8AC3E}">
        <p14:creationId xmlns:p14="http://schemas.microsoft.com/office/powerpoint/2010/main" val="2700604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7543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smtClean="0"/>
              <a:t>Terminology</a:t>
            </a:r>
            <a:endParaRPr lang="en-PH" dirty="0"/>
          </a:p>
        </p:txBody>
      </p:sp>
      <p:sp>
        <p:nvSpPr>
          <p:cNvPr id="3" name="Content Placeholder 2"/>
          <p:cNvSpPr>
            <a:spLocks noGrp="1"/>
          </p:cNvSpPr>
          <p:nvPr>
            <p:ph idx="1"/>
          </p:nvPr>
        </p:nvSpPr>
        <p:spPr>
          <a:xfrm>
            <a:off x="27709" y="937418"/>
            <a:ext cx="9067800" cy="4525963"/>
          </a:xfrm>
        </p:spPr>
        <p:txBody>
          <a:bodyPr/>
          <a:lstStyle/>
          <a:p>
            <a:r>
              <a:rPr lang="en-US" b="1" dirty="0" smtClean="0"/>
              <a:t>Refine:</a:t>
            </a:r>
            <a:r>
              <a:rPr lang="en-US" dirty="0" smtClean="0"/>
              <a:t> remove </a:t>
            </a:r>
            <a:r>
              <a:rPr lang="en-US" dirty="0"/>
              <a:t>impurities or unwanted elements from (a substance), typically as part of an </a:t>
            </a:r>
            <a:r>
              <a:rPr lang="en-US" dirty="0" smtClean="0"/>
              <a:t>Industrial </a:t>
            </a:r>
            <a:r>
              <a:rPr lang="en-US" dirty="0"/>
              <a:t>process</a:t>
            </a:r>
            <a:r>
              <a:rPr lang="en-US" dirty="0" smtClean="0"/>
              <a:t>.</a:t>
            </a:r>
          </a:p>
        </p:txBody>
      </p:sp>
    </p:spTree>
    <p:extLst>
      <p:ext uri="{BB962C8B-B14F-4D97-AF65-F5344CB8AC3E}">
        <p14:creationId xmlns:p14="http://schemas.microsoft.com/office/powerpoint/2010/main" val="147206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endParaRPr lang="en-PH" dirty="0"/>
          </a:p>
        </p:txBody>
      </p:sp>
      <p:sp>
        <p:nvSpPr>
          <p:cNvPr id="3" name="Content Placeholder 2"/>
          <p:cNvSpPr>
            <a:spLocks noGrp="1"/>
          </p:cNvSpPr>
          <p:nvPr>
            <p:ph idx="1"/>
          </p:nvPr>
        </p:nvSpPr>
        <p:spPr/>
        <p:txBody>
          <a:bodyPr/>
          <a:lstStyle/>
          <a:p>
            <a:pPr marL="0" indent="0">
              <a:buNone/>
            </a:pPr>
            <a:r>
              <a:rPr lang="en-US" b="1" dirty="0" smtClean="0"/>
              <a:t>Cracking</a:t>
            </a:r>
            <a:r>
              <a:rPr lang="en-US" dirty="0" smtClean="0"/>
              <a:t>: breaking </a:t>
            </a:r>
            <a:r>
              <a:rPr lang="en-US" dirty="0"/>
              <a:t>petroleum molecules into shorter molecules and to extract low-boiling fractions, such as gasoline, from petroleum</a:t>
            </a:r>
            <a:endParaRPr lang="en-PH"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81400"/>
            <a:ext cx="6336829"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919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
            <a:ext cx="6477000" cy="655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PH" dirty="0"/>
          </a:p>
        </p:txBody>
      </p:sp>
      <p:sp>
        <p:nvSpPr>
          <p:cNvPr id="4" name="Title 3"/>
          <p:cNvSpPr>
            <a:spLocks noGrp="1"/>
          </p:cNvSpPr>
          <p:nvPr>
            <p:ph type="title"/>
          </p:nvPr>
        </p:nvSpPr>
        <p:spPr/>
        <p:txBody>
          <a:bodyPr/>
          <a:lstStyle/>
          <a:p>
            <a:endParaRPr lang="en-PH"/>
          </a:p>
        </p:txBody>
      </p:sp>
    </p:spTree>
    <p:extLst>
      <p:ext uri="{BB962C8B-B14F-4D97-AF65-F5344CB8AC3E}">
        <p14:creationId xmlns:p14="http://schemas.microsoft.com/office/powerpoint/2010/main" val="982320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marL="514350" indent="-514350">
              <a:buFont typeface="+mj-lt"/>
              <a:buAutoNum type="arabicPeriod"/>
            </a:pPr>
            <a:r>
              <a:rPr lang="en-AU" dirty="0"/>
              <a:t>What is the molecular formula for this </a:t>
            </a:r>
            <a:r>
              <a:rPr lang="en-AU" dirty="0" smtClean="0"/>
              <a:t>hydrocarbon?</a:t>
            </a:r>
          </a:p>
          <a:p>
            <a:pPr marL="514350" indent="-514350">
              <a:buFont typeface="+mj-lt"/>
              <a:buAutoNum type="arabicPeriod"/>
            </a:pPr>
            <a:endParaRPr lang="en-AU" dirty="0"/>
          </a:p>
          <a:p>
            <a:pPr marL="514350" indent="-514350">
              <a:buFont typeface="+mj-lt"/>
              <a:buAutoNum type="arabicPeriod"/>
            </a:pPr>
            <a:endParaRPr lang="en-AU" dirty="0" smtClean="0"/>
          </a:p>
          <a:p>
            <a:pPr marL="514350" indent="-514350">
              <a:buFont typeface="+mj-lt"/>
              <a:buAutoNum type="arabicPeriod"/>
            </a:pPr>
            <a:r>
              <a:rPr lang="en-AU" dirty="0"/>
              <a:t>What is the molecular formula for this hydrocarbon</a:t>
            </a:r>
            <a:r>
              <a:rPr lang="en-AU" dirty="0" smtClean="0"/>
              <a:t>?</a:t>
            </a:r>
          </a:p>
          <a:p>
            <a:pPr marL="514350" indent="-514350">
              <a:buFont typeface="+mj-lt"/>
              <a:buAutoNum type="arabicPeriod"/>
            </a:pPr>
            <a:endParaRPr lang="en-AU" dirty="0"/>
          </a:p>
          <a:p>
            <a:pPr marL="514350" indent="-514350">
              <a:buFont typeface="+mj-lt"/>
              <a:buAutoNum type="arabicPeriod"/>
            </a:pPr>
            <a:endParaRPr lang="en-AU" dirty="0" smtClean="0"/>
          </a:p>
          <a:p>
            <a:pPr marL="514350" indent="-514350">
              <a:buFont typeface="+mj-lt"/>
              <a:buAutoNum type="arabicPeriod"/>
            </a:pPr>
            <a:r>
              <a:rPr lang="en-AU" dirty="0"/>
              <a:t>This molecule is an example of 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508" y="1371600"/>
            <a:ext cx="3810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32622" y="771435"/>
            <a:ext cx="1219200" cy="1200329"/>
          </a:xfrm>
          <a:prstGeom prst="rect">
            <a:avLst/>
          </a:prstGeom>
        </p:spPr>
        <p:txBody>
          <a:bodyPr wrap="square">
            <a:spAutoFit/>
          </a:bodyPr>
          <a:lstStyle/>
          <a:p>
            <a:pPr marL="342900" indent="-342900">
              <a:buFont typeface="+mj-lt"/>
              <a:buAutoNum type="alphaLcParenR"/>
            </a:pPr>
            <a:r>
              <a:rPr lang="en-AU" dirty="0"/>
              <a:t>C5H6</a:t>
            </a:r>
          </a:p>
          <a:p>
            <a:pPr marL="342900" indent="-342900">
              <a:buFont typeface="+mj-lt"/>
              <a:buAutoNum type="alphaLcParenR"/>
            </a:pPr>
            <a:r>
              <a:rPr lang="en-AU" dirty="0"/>
              <a:t> C5H9</a:t>
            </a:r>
          </a:p>
          <a:p>
            <a:pPr marL="342900" indent="-342900">
              <a:buFont typeface="+mj-lt"/>
              <a:buAutoNum type="alphaLcParenR"/>
            </a:pPr>
            <a:r>
              <a:rPr lang="en-AU" dirty="0"/>
              <a:t> C5H10</a:t>
            </a:r>
          </a:p>
          <a:p>
            <a:pPr marL="342900" indent="-342900">
              <a:buFont typeface="+mj-lt"/>
              <a:buAutoNum type="alphaLcParenR"/>
            </a:pPr>
            <a:r>
              <a:rPr lang="en-AU" dirty="0"/>
              <a:t> C5H12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3810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32622" y="3038296"/>
            <a:ext cx="1524000" cy="1200329"/>
          </a:xfrm>
          <a:prstGeom prst="rect">
            <a:avLst/>
          </a:prstGeom>
        </p:spPr>
        <p:txBody>
          <a:bodyPr wrap="square">
            <a:spAutoFit/>
          </a:bodyPr>
          <a:lstStyle/>
          <a:p>
            <a:pPr marL="342900" indent="-342900">
              <a:buFont typeface="+mj-lt"/>
              <a:buAutoNum type="alphaLcParenR"/>
            </a:pPr>
            <a:r>
              <a:rPr lang="en-AU" dirty="0"/>
              <a:t>C5H6</a:t>
            </a:r>
          </a:p>
          <a:p>
            <a:pPr marL="342900" indent="-342900">
              <a:buFont typeface="+mj-lt"/>
              <a:buAutoNum type="alphaLcParenR"/>
            </a:pPr>
            <a:r>
              <a:rPr lang="en-AU" dirty="0"/>
              <a:t> C5H9</a:t>
            </a:r>
          </a:p>
          <a:p>
            <a:pPr marL="342900" indent="-342900">
              <a:buFont typeface="+mj-lt"/>
              <a:buAutoNum type="alphaLcParenR"/>
            </a:pPr>
            <a:r>
              <a:rPr lang="en-AU" dirty="0"/>
              <a:t> C5H10</a:t>
            </a:r>
          </a:p>
          <a:p>
            <a:pPr marL="342900" indent="-342900">
              <a:buFont typeface="+mj-lt"/>
              <a:buAutoNum type="alphaLcParenR"/>
            </a:pPr>
            <a:r>
              <a:rPr lang="en-AU" dirty="0"/>
              <a:t> C5H12</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24" y="5334000"/>
            <a:ext cx="3810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43600" y="5296068"/>
            <a:ext cx="2788508" cy="1200329"/>
          </a:xfrm>
          <a:prstGeom prst="rect">
            <a:avLst/>
          </a:prstGeom>
        </p:spPr>
        <p:txBody>
          <a:bodyPr wrap="square">
            <a:spAutoFit/>
          </a:bodyPr>
          <a:lstStyle/>
          <a:p>
            <a:pPr marL="342900" indent="-342900">
              <a:buFont typeface="+mj-lt"/>
              <a:buAutoNum type="alphaLcParenR"/>
            </a:pPr>
            <a:r>
              <a:rPr lang="en-AU" dirty="0"/>
              <a:t>alkane</a:t>
            </a:r>
          </a:p>
          <a:p>
            <a:pPr marL="342900" indent="-342900">
              <a:buFont typeface="+mj-lt"/>
              <a:buAutoNum type="alphaLcParenR"/>
            </a:pPr>
            <a:r>
              <a:rPr lang="en-AU" dirty="0"/>
              <a:t> alkene</a:t>
            </a:r>
          </a:p>
          <a:p>
            <a:pPr marL="342900" indent="-342900">
              <a:buFont typeface="+mj-lt"/>
              <a:buAutoNum type="alphaLcParenR"/>
            </a:pPr>
            <a:r>
              <a:rPr lang="en-AU" dirty="0"/>
              <a:t> alkyne</a:t>
            </a:r>
          </a:p>
          <a:p>
            <a:pPr marL="342900" indent="-342900">
              <a:buFont typeface="+mj-lt"/>
              <a:buAutoNum type="alphaLcParenR"/>
            </a:pPr>
            <a:r>
              <a:rPr lang="en-AU" dirty="0"/>
              <a:t> none of the above</a:t>
            </a:r>
          </a:p>
        </p:txBody>
      </p:sp>
    </p:spTree>
    <p:extLst>
      <p:ext uri="{BB962C8B-B14F-4D97-AF65-F5344CB8AC3E}">
        <p14:creationId xmlns:p14="http://schemas.microsoft.com/office/powerpoint/2010/main" val="338082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PH" dirty="0"/>
          </a:p>
        </p:txBody>
      </p:sp>
      <p:sp>
        <p:nvSpPr>
          <p:cNvPr id="3" name="Content Placeholder 2"/>
          <p:cNvSpPr>
            <a:spLocks noGrp="1"/>
          </p:cNvSpPr>
          <p:nvPr>
            <p:ph idx="1"/>
          </p:nvPr>
        </p:nvSpPr>
        <p:spPr/>
        <p:txBody>
          <a:bodyPr/>
          <a:lstStyle/>
          <a:p>
            <a:r>
              <a:rPr lang="en-US" dirty="0" smtClean="0"/>
              <a:t>Bonding between Florine</a:t>
            </a:r>
            <a:endParaRPr lang="en-PH" dirty="0"/>
          </a:p>
        </p:txBody>
      </p:sp>
      <p:pic>
        <p:nvPicPr>
          <p:cNvPr id="3076" name="Picture 4" descr="http://opentextbc.ca/introductorychemistry/wp-content/uploads/sites/17/2014/09/F-F-4.png"/>
          <p:cNvPicPr>
            <a:picLocks noChangeAspect="1" noChangeArrowheads="1"/>
          </p:cNvPicPr>
          <p:nvPr/>
        </p:nvPicPr>
        <p:blipFill rotWithShape="1">
          <a:blip r:embed="rId2">
            <a:extLst>
              <a:ext uri="{28A0092B-C50C-407E-A947-70E740481C1C}">
                <a14:useLocalDpi xmlns:a14="http://schemas.microsoft.com/office/drawing/2010/main" val="0"/>
              </a:ext>
            </a:extLst>
          </a:blip>
          <a:srcRect l="43636" r="42061"/>
          <a:stretch/>
        </p:blipFill>
        <p:spPr bwMode="auto">
          <a:xfrm>
            <a:off x="1295400" y="3810000"/>
            <a:ext cx="239775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rcRect/>
          <a:stretch/>
        </p:blipFill>
        <p:spPr bwMode="auto">
          <a:xfrm>
            <a:off x="5943600" y="1447800"/>
            <a:ext cx="29908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73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marL="514350" indent="-514350">
              <a:buFont typeface="+mj-lt"/>
              <a:buAutoNum type="arabicPeriod"/>
            </a:pPr>
            <a:r>
              <a:rPr lang="en-AU" dirty="0"/>
              <a:t>Identify this hydrocarbon</a:t>
            </a:r>
            <a:r>
              <a:rPr lang="en-AU" dirty="0" smtClean="0"/>
              <a:t>:</a:t>
            </a:r>
          </a:p>
          <a:p>
            <a:pPr marL="514350" indent="-514350">
              <a:buFont typeface="+mj-lt"/>
              <a:buAutoNum type="arabicPeriod"/>
            </a:pPr>
            <a:endParaRPr lang="en-AU" dirty="0"/>
          </a:p>
          <a:p>
            <a:pPr marL="514350" indent="-514350">
              <a:buFont typeface="+mj-lt"/>
              <a:buAutoNum type="arabicPeriod"/>
            </a:pPr>
            <a:endParaRPr lang="en-AU" dirty="0" smtClean="0"/>
          </a:p>
          <a:p>
            <a:pPr marL="514350" indent="-514350">
              <a:buFont typeface="+mj-lt"/>
              <a:buAutoNum type="arabicPeriod"/>
            </a:pPr>
            <a:endParaRPr lang="en-AU" dirty="0"/>
          </a:p>
          <a:p>
            <a:pPr marL="514350" indent="-514350">
              <a:buFont typeface="+mj-lt"/>
              <a:buAutoNum type="arabicPeriod"/>
            </a:pPr>
            <a:r>
              <a:rPr lang="en-AU" dirty="0"/>
              <a:t>Identify this hydrocarbon</a:t>
            </a:r>
            <a:r>
              <a:rPr lang="en-AU" dirty="0" smtClean="0"/>
              <a:t>:</a:t>
            </a:r>
          </a:p>
          <a:p>
            <a:pPr marL="514350" indent="-514350">
              <a:buFont typeface="+mj-lt"/>
              <a:buAutoNum type="arabicPeriod"/>
            </a:pPr>
            <a:endParaRPr lang="en-AU" dirty="0"/>
          </a:p>
          <a:p>
            <a:pPr marL="514350" indent="-514350">
              <a:buFont typeface="+mj-lt"/>
              <a:buAutoNum type="arabicPeriod"/>
            </a:pPr>
            <a:endParaRPr lang="en-AU" dirty="0" smtClean="0"/>
          </a:p>
          <a:p>
            <a:pPr marL="514350" indent="-514350">
              <a:buFont typeface="+mj-lt"/>
              <a:buAutoNum type="arabicPeriod"/>
            </a:pPr>
            <a:r>
              <a:rPr lang="en-AU" dirty="0"/>
              <a:t> Identify this hydrocarbon: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3810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86500" y="572774"/>
            <a:ext cx="2286000" cy="1477328"/>
          </a:xfrm>
          <a:prstGeom prst="rect">
            <a:avLst/>
          </a:prstGeom>
        </p:spPr>
        <p:txBody>
          <a:bodyPr wrap="square">
            <a:spAutoFit/>
          </a:bodyPr>
          <a:lstStyle/>
          <a:p>
            <a:pPr marL="342900" indent="-342900">
              <a:buFont typeface="+mj-lt"/>
              <a:buAutoNum type="alphaLcParenR"/>
            </a:pPr>
            <a:r>
              <a:rPr lang="en-AU" dirty="0"/>
              <a:t>propane</a:t>
            </a:r>
          </a:p>
          <a:p>
            <a:pPr marL="342900" indent="-342900">
              <a:buFont typeface="+mj-lt"/>
              <a:buAutoNum type="alphaLcParenR"/>
            </a:pPr>
            <a:r>
              <a:rPr lang="en-AU" dirty="0"/>
              <a:t> </a:t>
            </a:r>
            <a:r>
              <a:rPr lang="en-AU" dirty="0" err="1"/>
              <a:t>ethene</a:t>
            </a:r>
            <a:endParaRPr lang="en-AU" dirty="0"/>
          </a:p>
          <a:p>
            <a:pPr marL="342900" indent="-342900">
              <a:buFont typeface="+mj-lt"/>
              <a:buAutoNum type="alphaLcParenR"/>
            </a:pPr>
            <a:r>
              <a:rPr lang="en-AU" dirty="0"/>
              <a:t> </a:t>
            </a:r>
            <a:r>
              <a:rPr lang="en-AU" dirty="0" err="1"/>
              <a:t>propyne</a:t>
            </a:r>
            <a:endParaRPr lang="en-AU" dirty="0"/>
          </a:p>
          <a:p>
            <a:pPr marL="342900" indent="-342900">
              <a:buFont typeface="+mj-lt"/>
              <a:buAutoNum type="alphaLcParenR"/>
            </a:pPr>
            <a:r>
              <a:rPr lang="en-AU" dirty="0"/>
              <a:t> ethane</a:t>
            </a:r>
          </a:p>
          <a:p>
            <a:pPr marL="342900" indent="-342900">
              <a:buFont typeface="+mj-lt"/>
              <a:buAutoNum type="alphaLcParenR"/>
            </a:pPr>
            <a:r>
              <a:rPr lang="en-AU" dirty="0"/>
              <a:t> propene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33725"/>
            <a:ext cx="47625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86500" y="2790902"/>
            <a:ext cx="1752600" cy="1200329"/>
          </a:xfrm>
          <a:prstGeom prst="rect">
            <a:avLst/>
          </a:prstGeom>
        </p:spPr>
        <p:txBody>
          <a:bodyPr wrap="square">
            <a:spAutoFit/>
          </a:bodyPr>
          <a:lstStyle/>
          <a:p>
            <a:pPr marL="342900" indent="-342900">
              <a:buFont typeface="+mj-lt"/>
              <a:buAutoNum type="alphaLcParenR"/>
            </a:pPr>
            <a:r>
              <a:rPr lang="en-AU" dirty="0"/>
              <a:t> </a:t>
            </a:r>
            <a:r>
              <a:rPr lang="en-AU" dirty="0" err="1"/>
              <a:t>hexene</a:t>
            </a:r>
            <a:endParaRPr lang="en-AU" dirty="0"/>
          </a:p>
          <a:p>
            <a:pPr marL="342900" indent="-342900">
              <a:buFont typeface="+mj-lt"/>
              <a:buAutoNum type="alphaLcParenR"/>
            </a:pPr>
            <a:r>
              <a:rPr lang="en-AU" dirty="0"/>
              <a:t> </a:t>
            </a:r>
            <a:r>
              <a:rPr lang="en-AU" dirty="0" err="1"/>
              <a:t>heptene</a:t>
            </a:r>
            <a:endParaRPr lang="en-AU" dirty="0"/>
          </a:p>
          <a:p>
            <a:pPr marL="342900" indent="-342900">
              <a:buFont typeface="+mj-lt"/>
              <a:buAutoNum type="alphaLcParenR"/>
            </a:pPr>
            <a:r>
              <a:rPr lang="en-AU" dirty="0"/>
              <a:t> </a:t>
            </a:r>
            <a:r>
              <a:rPr lang="en-AU" dirty="0" err="1"/>
              <a:t>septene</a:t>
            </a:r>
            <a:endParaRPr lang="en-AU" dirty="0"/>
          </a:p>
          <a:p>
            <a:pPr marL="342900" indent="-342900">
              <a:buFont typeface="+mj-lt"/>
              <a:buAutoNum type="alphaLcParenR"/>
            </a:pPr>
            <a:r>
              <a:rPr lang="en-AU" dirty="0"/>
              <a:t> </a:t>
            </a:r>
            <a:r>
              <a:rPr lang="en-AU" dirty="0" err="1"/>
              <a:t>seventene</a:t>
            </a:r>
            <a:endParaRPr lang="en-AU"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34000"/>
            <a:ext cx="3810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34100" y="4733835"/>
            <a:ext cx="1905000" cy="1200329"/>
          </a:xfrm>
          <a:prstGeom prst="rect">
            <a:avLst/>
          </a:prstGeom>
        </p:spPr>
        <p:txBody>
          <a:bodyPr wrap="square">
            <a:spAutoFit/>
          </a:bodyPr>
          <a:lstStyle/>
          <a:p>
            <a:pPr marL="342900" indent="-342900">
              <a:buFont typeface="+mj-lt"/>
              <a:buAutoNum type="alphaLcParenR"/>
            </a:pPr>
            <a:r>
              <a:rPr lang="en-AU" dirty="0"/>
              <a:t>butane</a:t>
            </a:r>
          </a:p>
          <a:p>
            <a:pPr marL="342900" indent="-342900">
              <a:buFont typeface="+mj-lt"/>
              <a:buAutoNum type="alphaLcParenR"/>
            </a:pPr>
            <a:r>
              <a:rPr lang="en-AU" dirty="0"/>
              <a:t> propane</a:t>
            </a:r>
          </a:p>
          <a:p>
            <a:pPr marL="342900" indent="-342900">
              <a:buFont typeface="+mj-lt"/>
              <a:buAutoNum type="alphaLcParenR"/>
            </a:pPr>
            <a:r>
              <a:rPr lang="en-AU" dirty="0"/>
              <a:t> pentane</a:t>
            </a:r>
          </a:p>
          <a:p>
            <a:pPr marL="342900" indent="-342900">
              <a:buFont typeface="+mj-lt"/>
              <a:buAutoNum type="alphaLcParenR"/>
            </a:pPr>
            <a:r>
              <a:rPr lang="en-AU" dirty="0"/>
              <a:t> methane</a:t>
            </a:r>
          </a:p>
        </p:txBody>
      </p:sp>
    </p:spTree>
    <p:extLst>
      <p:ext uri="{BB962C8B-B14F-4D97-AF65-F5344CB8AC3E}">
        <p14:creationId xmlns:p14="http://schemas.microsoft.com/office/powerpoint/2010/main" val="1564442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26.4</a:t>
            </a:r>
            <a:endParaRPr lang="en-PH" dirty="0"/>
          </a:p>
        </p:txBody>
      </p:sp>
      <p:sp>
        <p:nvSpPr>
          <p:cNvPr id="4" name="Subtitle 3"/>
          <p:cNvSpPr>
            <a:spLocks noGrp="1"/>
          </p:cNvSpPr>
          <p:nvPr>
            <p:ph type="subTitle" idx="1"/>
          </p:nvPr>
        </p:nvSpPr>
        <p:spPr/>
        <p:txBody>
          <a:bodyPr/>
          <a:lstStyle/>
          <a:p>
            <a:r>
              <a:rPr lang="en-US" dirty="0" smtClean="0"/>
              <a:t>Polymerization</a:t>
            </a:r>
            <a:endParaRPr lang="en-PH" dirty="0"/>
          </a:p>
        </p:txBody>
      </p:sp>
    </p:spTree>
    <p:extLst>
      <p:ext uri="{BB962C8B-B14F-4D97-AF65-F5344CB8AC3E}">
        <p14:creationId xmlns:p14="http://schemas.microsoft.com/office/powerpoint/2010/main" val="3691591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t>
            </a:r>
            <a:endParaRPr lang="en-PH" dirty="0"/>
          </a:p>
        </p:txBody>
      </p:sp>
      <p:sp>
        <p:nvSpPr>
          <p:cNvPr id="3" name="Content Placeholder 2"/>
          <p:cNvSpPr>
            <a:spLocks noGrp="1"/>
          </p:cNvSpPr>
          <p:nvPr>
            <p:ph idx="1"/>
          </p:nvPr>
        </p:nvSpPr>
        <p:spPr>
          <a:xfrm>
            <a:off x="76200" y="1600200"/>
            <a:ext cx="9067800" cy="4525963"/>
          </a:xfrm>
        </p:spPr>
        <p:txBody>
          <a:bodyPr/>
          <a:lstStyle/>
          <a:p>
            <a:pPr marL="0" indent="0">
              <a:buNone/>
            </a:pPr>
            <a:r>
              <a:rPr lang="en-US" dirty="0" smtClean="0"/>
              <a:t>Polymer: Large molecule formed by covalent bonding of repeating smaller units</a:t>
            </a:r>
          </a:p>
          <a:p>
            <a:pPr marL="0" indent="0">
              <a:buNone/>
            </a:pPr>
            <a:r>
              <a:rPr lang="en-US" dirty="0" smtClean="0"/>
              <a:t>Monomer: smaller units that combine to form a polymer</a:t>
            </a:r>
            <a:endParaRPr lang="en-PH" dirty="0"/>
          </a:p>
        </p:txBody>
      </p:sp>
      <p:pic>
        <p:nvPicPr>
          <p:cNvPr id="1028" name="Picture 4" descr="http://enviroliteracy.org/wp-content/uploads/images/page-spec/ethyle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12541"/>
            <a:ext cx="4267200" cy="31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64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t>
            </a:r>
            <a:endParaRPr lang="en-PH" dirty="0"/>
          </a:p>
        </p:txBody>
      </p:sp>
      <p:sp>
        <p:nvSpPr>
          <p:cNvPr id="3" name="Content Placeholder 2"/>
          <p:cNvSpPr>
            <a:spLocks noGrp="1"/>
          </p:cNvSpPr>
          <p:nvPr>
            <p:ph idx="1"/>
          </p:nvPr>
        </p:nvSpPr>
        <p:spPr>
          <a:xfrm>
            <a:off x="76200" y="1600200"/>
            <a:ext cx="9067800" cy="4525963"/>
          </a:xfrm>
        </p:spPr>
        <p:txBody>
          <a:bodyPr/>
          <a:lstStyle/>
          <a:p>
            <a:pPr marL="0" indent="0">
              <a:buNone/>
            </a:pPr>
            <a:r>
              <a:rPr lang="en-US" dirty="0" smtClean="0"/>
              <a:t>Polymer: Large molecule formed by covalent bonding of repeating smaller units</a:t>
            </a:r>
          </a:p>
          <a:p>
            <a:pPr marL="0" indent="0">
              <a:buNone/>
            </a:pPr>
            <a:r>
              <a:rPr lang="en-US" dirty="0" smtClean="0"/>
              <a:t>Monomer: smaller units that combine to form a polymer</a:t>
            </a:r>
            <a:endParaRPr lang="en-PH" dirty="0"/>
          </a:p>
        </p:txBody>
      </p:sp>
      <p:pic>
        <p:nvPicPr>
          <p:cNvPr id="2050" name="Picture 2" descr="http://images.flatworldknowledge.com/ballgob/ballgob-fig13_x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7191375" cy="28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83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Polymers</a:t>
            </a:r>
            <a:endParaRPr lang="en-US" dirty="0"/>
          </a:p>
        </p:txBody>
      </p:sp>
      <p:sp>
        <p:nvSpPr>
          <p:cNvPr id="3" name="Content Placeholder 2"/>
          <p:cNvSpPr>
            <a:spLocks noGrp="1"/>
          </p:cNvSpPr>
          <p:nvPr>
            <p:ph idx="1"/>
          </p:nvPr>
        </p:nvSpPr>
        <p:spPr>
          <a:xfrm>
            <a:off x="32657" y="1066800"/>
            <a:ext cx="9144000" cy="4525963"/>
          </a:xfrm>
        </p:spPr>
        <p:txBody>
          <a:bodyPr/>
          <a:lstStyle/>
          <a:p>
            <a:r>
              <a:rPr lang="de-DE" dirty="0"/>
              <a:t>Polyethylene (also called polythene) is used to make plastic wrappings and plastic bottles. </a:t>
            </a:r>
            <a:endParaRPr lang="en-US" dirty="0"/>
          </a:p>
          <a:p>
            <a:pPr marL="0" indent="0">
              <a:buNone/>
            </a:pPr>
            <a:r>
              <a:rPr lang="de-DE" dirty="0"/>
              <a:t> </a:t>
            </a:r>
            <a:endParaRPr lang="en-US" dirty="0"/>
          </a:p>
          <a:p>
            <a:r>
              <a:rPr lang="de-DE" u="sng" dirty="0"/>
              <a:t>Polypropylene</a:t>
            </a:r>
            <a:r>
              <a:rPr lang="de-DE" dirty="0"/>
              <a:t> is prepared by the polymerization of propene. Polypropylene is a stiffer polymer than polyethylene and is used extensively in utensils and containers.</a:t>
            </a:r>
            <a:endParaRPr lang="en-US" dirty="0"/>
          </a:p>
          <a:p>
            <a:endParaRPr lang="en-US" dirty="0"/>
          </a:p>
        </p:txBody>
      </p:sp>
      <p:pic>
        <p:nvPicPr>
          <p:cNvPr id="3076" name="Picture 4" descr="http://pslc.ws/macrog/images/pe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10200"/>
            <a:ext cx="465772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449580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595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u="sng" dirty="0" smtClean="0"/>
              <a:t>Polystyrene</a:t>
            </a:r>
            <a:r>
              <a:rPr lang="de-DE" dirty="0"/>
              <a:t> </a:t>
            </a:r>
            <a:endParaRPr lang="de-DE" dirty="0" smtClean="0"/>
          </a:p>
          <a:p>
            <a:r>
              <a:rPr lang="de-DE" dirty="0" smtClean="0"/>
              <a:t>Polystyrene </a:t>
            </a:r>
            <a:r>
              <a:rPr lang="de-DE" dirty="0"/>
              <a:t>in the form of a rigid foam is a poor heat conductor, which makes it useful for insulating homes and for manufacturing molded items such as coffee cups. </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43400"/>
            <a:ext cx="284602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76800"/>
            <a:ext cx="51244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Polymers</a:t>
            </a:r>
            <a:endParaRPr lang="en-US" dirty="0"/>
          </a:p>
        </p:txBody>
      </p:sp>
    </p:spTree>
    <p:extLst>
      <p:ext uri="{BB962C8B-B14F-4D97-AF65-F5344CB8AC3E}">
        <p14:creationId xmlns:p14="http://schemas.microsoft.com/office/powerpoint/2010/main" val="272848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r>
              <a:rPr lang="de-DE" u="sng" dirty="0"/>
              <a:t>Polyvinyl chloride</a:t>
            </a:r>
            <a:r>
              <a:rPr lang="de-DE" dirty="0"/>
              <a:t> (PVC</a:t>
            </a:r>
            <a:r>
              <a:rPr lang="de-DE" dirty="0" smtClean="0"/>
              <a:t>)</a:t>
            </a:r>
          </a:p>
          <a:p>
            <a:r>
              <a:rPr lang="de-DE" dirty="0"/>
              <a:t>Polyvinyl chloride (PVC) is used for pipes in plumbing </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3505200"/>
            <a:ext cx="35433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86117"/>
            <a:ext cx="3581400" cy="238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Polymers</a:t>
            </a:r>
            <a:endParaRPr lang="en-US" dirty="0"/>
          </a:p>
        </p:txBody>
      </p:sp>
    </p:spTree>
    <p:extLst>
      <p:ext uri="{BB962C8B-B14F-4D97-AF65-F5344CB8AC3E}">
        <p14:creationId xmlns:p14="http://schemas.microsoft.com/office/powerpoint/2010/main" val="2394560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u="sng" dirty="0"/>
              <a:t>Polytetrafluoroethene</a:t>
            </a:r>
            <a:r>
              <a:rPr lang="de-DE" dirty="0"/>
              <a:t> (Teflon – a trade name – or PTFE) is the product of the polymerization of tetrafluoroethene monomers. You are probably familiar with this polymer as the coating on nonstick cookware. </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557711"/>
            <a:ext cx="5768845" cy="114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670" y="4648200"/>
            <a:ext cx="2802029" cy="210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Polymers</a:t>
            </a:r>
            <a:endParaRPr lang="en-US" dirty="0"/>
          </a:p>
        </p:txBody>
      </p:sp>
    </p:spTree>
    <p:extLst>
      <p:ext uri="{BB962C8B-B14F-4D97-AF65-F5344CB8AC3E}">
        <p14:creationId xmlns:p14="http://schemas.microsoft.com/office/powerpoint/2010/main" val="669647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CONDENSATION </a:t>
            </a:r>
            <a:r>
              <a:rPr lang="de-DE" dirty="0" smtClean="0"/>
              <a:t>POLYMERS</a:t>
            </a:r>
            <a:endParaRPr lang="en-US" dirty="0"/>
          </a:p>
        </p:txBody>
      </p:sp>
      <p:sp>
        <p:nvSpPr>
          <p:cNvPr id="3" name="Content Placeholder 2"/>
          <p:cNvSpPr>
            <a:spLocks noGrp="1"/>
          </p:cNvSpPr>
          <p:nvPr>
            <p:ph idx="1"/>
          </p:nvPr>
        </p:nvSpPr>
        <p:spPr>
          <a:xfrm>
            <a:off x="0" y="1600200"/>
            <a:ext cx="9144000" cy="4525963"/>
          </a:xfrm>
        </p:spPr>
        <p:txBody>
          <a:bodyPr/>
          <a:lstStyle/>
          <a:p>
            <a:r>
              <a:rPr lang="de-DE" dirty="0"/>
              <a:t>the joining of monomer units is usually accompanied by the formation of water as a reaction product. </a:t>
            </a:r>
            <a:endParaRPr lang="en-US" dirty="0"/>
          </a:p>
        </p:txBody>
      </p:sp>
      <p:pic>
        <p:nvPicPr>
          <p:cNvPr id="7173" name="Picture 5" descr="http://www.science-resources.co.uk/KS3/Chemistry/Chemical_Reactions/Hydrocarbons/Condensation_Rea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649" y="3048001"/>
            <a:ext cx="4890551" cy="346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91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CONDENSATION </a:t>
            </a:r>
            <a:r>
              <a:rPr lang="de-DE" dirty="0" smtClean="0"/>
              <a:t>POLYMERS</a:t>
            </a:r>
            <a:endParaRPr lang="en-US" dirty="0"/>
          </a:p>
        </p:txBody>
      </p:sp>
      <p:sp>
        <p:nvSpPr>
          <p:cNvPr id="3" name="Content Placeholder 2"/>
          <p:cNvSpPr>
            <a:spLocks noGrp="1"/>
          </p:cNvSpPr>
          <p:nvPr>
            <p:ph idx="1"/>
          </p:nvPr>
        </p:nvSpPr>
        <p:spPr>
          <a:xfrm>
            <a:off x="0" y="1600200"/>
            <a:ext cx="9144000" cy="4525963"/>
          </a:xfrm>
        </p:spPr>
        <p:txBody>
          <a:bodyPr/>
          <a:lstStyle/>
          <a:p>
            <a:r>
              <a:rPr lang="de-DE" dirty="0" smtClean="0"/>
              <a:t>Plyester – used in making clothes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86" y="3657600"/>
            <a:ext cx="3556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www.chemistryrules.me.uk/junior/making_polyes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254" y="3276600"/>
            <a:ext cx="473429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51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PH" dirty="0"/>
          </a:p>
        </p:txBody>
      </p:sp>
      <p:sp>
        <p:nvSpPr>
          <p:cNvPr id="3" name="Content Placeholder 2"/>
          <p:cNvSpPr>
            <a:spLocks noGrp="1"/>
          </p:cNvSpPr>
          <p:nvPr>
            <p:ph idx="1"/>
          </p:nvPr>
        </p:nvSpPr>
        <p:spPr/>
        <p:txBody>
          <a:bodyPr/>
          <a:lstStyle/>
          <a:p>
            <a:r>
              <a:rPr lang="en-US" dirty="0" smtClean="0"/>
              <a:t>Bonding in water</a:t>
            </a:r>
            <a:endParaRPr lang="en-PH"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5486400" y="1447800"/>
            <a:ext cx="29908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71800"/>
            <a:ext cx="40290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48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CONDENSATION POLYMERS</a:t>
            </a:r>
            <a:endParaRPr lang="en-US" dirty="0"/>
          </a:p>
        </p:txBody>
      </p:sp>
      <p:sp>
        <p:nvSpPr>
          <p:cNvPr id="3" name="Content Placeholder 2"/>
          <p:cNvSpPr>
            <a:spLocks noGrp="1"/>
          </p:cNvSpPr>
          <p:nvPr>
            <p:ph idx="1"/>
          </p:nvPr>
        </p:nvSpPr>
        <p:spPr/>
        <p:txBody>
          <a:bodyPr/>
          <a:lstStyle/>
          <a:p>
            <a:r>
              <a:rPr lang="en-US" dirty="0" smtClean="0"/>
              <a:t>PET = </a:t>
            </a:r>
            <a:r>
              <a:rPr lang="en-US" dirty="0"/>
              <a:t>Polyethylene terephthalate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0"/>
            <a:ext cx="52863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4267200"/>
            <a:ext cx="32385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51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CONDENSATION POLYMERS</a:t>
            </a:r>
            <a:endParaRPr lang="en-US" dirty="0"/>
          </a:p>
        </p:txBody>
      </p:sp>
      <p:sp>
        <p:nvSpPr>
          <p:cNvPr id="3" name="Content Placeholder 2"/>
          <p:cNvSpPr>
            <a:spLocks noGrp="1"/>
          </p:cNvSpPr>
          <p:nvPr>
            <p:ph idx="1"/>
          </p:nvPr>
        </p:nvSpPr>
        <p:spPr/>
        <p:txBody>
          <a:bodyPr/>
          <a:lstStyle/>
          <a:p>
            <a:r>
              <a:rPr lang="en-US" dirty="0" smtClean="0"/>
              <a:t>Nylon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25400"/>
            <a:ext cx="8686800" cy="15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2286000"/>
            <a:ext cx="3390900" cy="230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200" y="1828800"/>
            <a:ext cx="3471200" cy="347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122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Kevlar</a:t>
            </a:r>
            <a:endParaRPr lang="en-US" dirty="0"/>
          </a:p>
        </p:txBody>
      </p:sp>
      <p:sp>
        <p:nvSpPr>
          <p:cNvPr id="4" name="Title 1"/>
          <p:cNvSpPr>
            <a:spLocks noGrp="1"/>
          </p:cNvSpPr>
          <p:nvPr>
            <p:ph type="title"/>
          </p:nvPr>
        </p:nvSpPr>
        <p:spPr/>
        <p:txBody>
          <a:bodyPr/>
          <a:lstStyle/>
          <a:p>
            <a:r>
              <a:rPr lang="de-DE" dirty="0"/>
              <a:t>CONDENSATION POLYMERS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2999"/>
            <a:ext cx="2108824" cy="182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773666"/>
            <a:ext cx="3984176" cy="199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387778"/>
            <a:ext cx="23622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9285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MOLECULES OF </a:t>
            </a:r>
            <a:r>
              <a:rPr lang="de-DE" dirty="0" smtClean="0"/>
              <a:t>LIFE</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de-DE" dirty="0"/>
              <a:t>The following molecules of life are produced by condensation polymerization:</a:t>
            </a:r>
            <a:endParaRPr lang="en-US" dirty="0"/>
          </a:p>
          <a:p>
            <a:pPr marL="0" indent="0">
              <a:buNone/>
            </a:pPr>
            <a:endParaRPr lang="en-US" dirty="0"/>
          </a:p>
          <a:p>
            <a:r>
              <a:rPr lang="de-DE" dirty="0"/>
              <a:t>Proteins – amino acids are joined together</a:t>
            </a:r>
            <a:endParaRPr lang="en-US" dirty="0"/>
          </a:p>
          <a:p>
            <a:r>
              <a:rPr lang="de-DE" dirty="0"/>
              <a:t>Carbohydrates – monomers such glucose are joined together</a:t>
            </a:r>
            <a:endParaRPr lang="en-US" dirty="0"/>
          </a:p>
          <a:p>
            <a:r>
              <a:rPr lang="de-DE" dirty="0"/>
              <a:t>Lipids – fatty acids and glycerol are joined together</a:t>
            </a:r>
            <a:endParaRPr lang="en-US" dirty="0"/>
          </a:p>
          <a:p>
            <a:r>
              <a:rPr lang="de-DE" dirty="0"/>
              <a:t>Nucleic acids – nucleotides are joined together. </a:t>
            </a:r>
            <a:endParaRPr lang="en-US" dirty="0"/>
          </a:p>
          <a:p>
            <a:endParaRPr lang="en-US" dirty="0"/>
          </a:p>
        </p:txBody>
      </p:sp>
    </p:spTree>
    <p:extLst>
      <p:ext uri="{BB962C8B-B14F-4D97-AF65-F5344CB8AC3E}">
        <p14:creationId xmlns:p14="http://schemas.microsoft.com/office/powerpoint/2010/main" val="1576439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a:t>
            </a:r>
            <a:endParaRPr lang="en-PH" dirty="0"/>
          </a:p>
        </p:txBody>
      </p:sp>
      <p:sp>
        <p:nvSpPr>
          <p:cNvPr id="3" name="Content Placeholder 2"/>
          <p:cNvSpPr>
            <a:spLocks noGrp="1"/>
          </p:cNvSpPr>
          <p:nvPr>
            <p:ph idx="1"/>
          </p:nvPr>
        </p:nvSpPr>
        <p:spPr/>
        <p:txBody>
          <a:bodyPr/>
          <a:lstStyle/>
          <a:p>
            <a:r>
              <a:rPr lang="en-US" dirty="0" smtClean="0"/>
              <a:t>16.1</a:t>
            </a:r>
          </a:p>
          <a:p>
            <a:pPr lvl="1"/>
            <a:r>
              <a:rPr lang="en-US" dirty="0"/>
              <a:t>P</a:t>
            </a:r>
            <a:r>
              <a:rPr lang="en-US" dirty="0" smtClean="0"/>
              <a:t>440 Q1</a:t>
            </a:r>
          </a:p>
          <a:p>
            <a:pPr lvl="1"/>
            <a:r>
              <a:rPr lang="en-US" dirty="0" smtClean="0"/>
              <a:t>P451 Q7,10</a:t>
            </a:r>
          </a:p>
          <a:p>
            <a:r>
              <a:rPr lang="en-US" dirty="0" smtClean="0"/>
              <a:t>25.5</a:t>
            </a:r>
          </a:p>
          <a:p>
            <a:pPr lvl="1"/>
            <a:r>
              <a:rPr lang="en-US" dirty="0" smtClean="0"/>
              <a:t>P765 Q 27</a:t>
            </a:r>
          </a:p>
          <a:p>
            <a:r>
              <a:rPr lang="en-US" dirty="0" smtClean="0"/>
              <a:t>26.4</a:t>
            </a:r>
          </a:p>
          <a:p>
            <a:pPr lvl="1"/>
            <a:r>
              <a:rPr lang="en-US" dirty="0" smtClean="0"/>
              <a:t>P800 Q17,18,19</a:t>
            </a:r>
          </a:p>
          <a:p>
            <a:endParaRPr lang="en-PH" dirty="0"/>
          </a:p>
        </p:txBody>
      </p:sp>
    </p:spTree>
    <p:extLst>
      <p:ext uri="{BB962C8B-B14F-4D97-AF65-F5344CB8AC3E}">
        <p14:creationId xmlns:p14="http://schemas.microsoft.com/office/powerpoint/2010/main" val="2657161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a:t>
            </a:r>
            <a:endParaRPr lang="en-PH" dirty="0"/>
          </a:p>
        </p:txBody>
      </p:sp>
      <p:sp>
        <p:nvSpPr>
          <p:cNvPr id="3" name="Content Placeholder 2"/>
          <p:cNvSpPr>
            <a:spLocks noGrp="1"/>
          </p:cNvSpPr>
          <p:nvPr>
            <p:ph idx="1"/>
          </p:nvPr>
        </p:nvSpPr>
        <p:spPr>
          <a:xfrm>
            <a:off x="457200" y="1143000"/>
            <a:ext cx="8229600" cy="5715000"/>
          </a:xfrm>
        </p:spPr>
        <p:txBody>
          <a:bodyPr/>
          <a:lstStyle/>
          <a:p>
            <a:r>
              <a:rPr lang="en-US" dirty="0" smtClean="0"/>
              <a:t>16.1</a:t>
            </a:r>
          </a:p>
          <a:p>
            <a:pPr marL="0" indent="0">
              <a:buNone/>
            </a:pPr>
            <a:r>
              <a:rPr lang="en-US" dirty="0"/>
              <a:t>Page 470 Q 28,29,30,32,33, </a:t>
            </a:r>
            <a:endParaRPr lang="en-PH" dirty="0"/>
          </a:p>
          <a:p>
            <a:r>
              <a:rPr lang="en-US" dirty="0" smtClean="0"/>
              <a:t>25.5</a:t>
            </a:r>
          </a:p>
          <a:p>
            <a:pPr marL="0" indent="0">
              <a:buNone/>
            </a:pPr>
            <a:r>
              <a:rPr lang="en-US" dirty="0" smtClean="0"/>
              <a:t>Page 768 Q28,29,34,35a,49a,b</a:t>
            </a:r>
            <a:endParaRPr lang="en-US" dirty="0" smtClean="0"/>
          </a:p>
          <a:p>
            <a:r>
              <a:rPr lang="en-US" dirty="0" smtClean="0"/>
              <a:t>26.4</a:t>
            </a:r>
            <a:endParaRPr lang="en-US" dirty="0" smtClean="0"/>
          </a:p>
          <a:p>
            <a:pPr marL="0" indent="0">
              <a:buNone/>
            </a:pPr>
            <a:r>
              <a:rPr lang="en-US" dirty="0" smtClean="0"/>
              <a:t>Give an example of two polymers. For </a:t>
            </a:r>
            <a:r>
              <a:rPr lang="en-US" smtClean="0"/>
              <a:t>each one:</a:t>
            </a:r>
            <a:endParaRPr lang="en-US" dirty="0" smtClean="0"/>
          </a:p>
          <a:p>
            <a:pPr marL="0" indent="0">
              <a:buNone/>
            </a:pPr>
            <a:r>
              <a:rPr lang="en-US" dirty="0"/>
              <a:t>	</a:t>
            </a:r>
            <a:r>
              <a:rPr lang="en-US" dirty="0" smtClean="0"/>
              <a:t>say what monomers make it up. </a:t>
            </a:r>
          </a:p>
          <a:p>
            <a:pPr marL="0" indent="0">
              <a:buNone/>
            </a:pPr>
            <a:r>
              <a:rPr lang="en-US" dirty="0"/>
              <a:t>	</a:t>
            </a:r>
            <a:r>
              <a:rPr lang="en-US" dirty="0" smtClean="0"/>
              <a:t>Give one way this polymer could be used. </a:t>
            </a:r>
            <a:endParaRPr lang="en-PH" dirty="0"/>
          </a:p>
        </p:txBody>
      </p:sp>
    </p:spTree>
    <p:extLst>
      <p:ext uri="{BB962C8B-B14F-4D97-AF65-F5344CB8AC3E}">
        <p14:creationId xmlns:p14="http://schemas.microsoft.com/office/powerpoint/2010/main" val="2336777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pPr marL="0" indent="0">
              <a:buNone/>
            </a:pPr>
            <a:endParaRPr lang="en-PH" dirty="0"/>
          </a:p>
        </p:txBody>
      </p:sp>
    </p:spTree>
    <p:extLst>
      <p:ext uri="{BB962C8B-B14F-4D97-AF65-F5344CB8AC3E}">
        <p14:creationId xmlns:p14="http://schemas.microsoft.com/office/powerpoint/2010/main" val="336100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PH" dirty="0"/>
          </a:p>
        </p:txBody>
      </p:sp>
      <p:sp>
        <p:nvSpPr>
          <p:cNvPr id="3" name="Content Placeholder 2"/>
          <p:cNvSpPr>
            <a:spLocks noGrp="1"/>
          </p:cNvSpPr>
          <p:nvPr>
            <p:ph idx="1"/>
          </p:nvPr>
        </p:nvSpPr>
        <p:spPr/>
        <p:txBody>
          <a:bodyPr/>
          <a:lstStyle/>
          <a:p>
            <a:r>
              <a:rPr lang="en-US" dirty="0" smtClean="0"/>
              <a:t>Bonding in Ammonia molecule</a:t>
            </a:r>
            <a:endParaRPr lang="en-P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38100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6518"/>
          <a:stretch/>
        </p:blipFill>
        <p:spPr bwMode="auto">
          <a:xfrm>
            <a:off x="6050396" y="2133600"/>
            <a:ext cx="2807853"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190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PH" dirty="0"/>
          </a:p>
        </p:txBody>
      </p:sp>
      <p:sp>
        <p:nvSpPr>
          <p:cNvPr id="3" name="Content Placeholder 2"/>
          <p:cNvSpPr>
            <a:spLocks noGrp="1"/>
          </p:cNvSpPr>
          <p:nvPr>
            <p:ph idx="1"/>
          </p:nvPr>
        </p:nvSpPr>
        <p:spPr/>
        <p:txBody>
          <a:bodyPr/>
          <a:lstStyle/>
          <a:p>
            <a:r>
              <a:rPr lang="en-US" dirty="0" smtClean="0"/>
              <a:t>Bonding in Methane molecule</a:t>
            </a:r>
            <a:endParaRPr lang="en-PH"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6153150" y="1876425"/>
            <a:ext cx="29908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cdn2.hubspot.net/hub/22817/file-836060774-png/metha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500312"/>
            <a:ext cx="360230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0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PH" dirty="0"/>
          </a:p>
        </p:txBody>
      </p:sp>
      <p:sp>
        <p:nvSpPr>
          <p:cNvPr id="3" name="Content Placeholder 2"/>
          <p:cNvSpPr>
            <a:spLocks noGrp="1"/>
          </p:cNvSpPr>
          <p:nvPr>
            <p:ph idx="1"/>
          </p:nvPr>
        </p:nvSpPr>
        <p:spPr>
          <a:xfrm>
            <a:off x="0" y="1600200"/>
            <a:ext cx="8686800" cy="4525963"/>
          </a:xfrm>
        </p:spPr>
        <p:txBody>
          <a:bodyPr/>
          <a:lstStyle/>
          <a:p>
            <a:r>
              <a:rPr lang="en-US" dirty="0" smtClean="0"/>
              <a:t>Draw a dot diagram for Hydrogen chloride (</a:t>
            </a:r>
            <a:r>
              <a:rPr lang="en-US" dirty="0" err="1" smtClean="0"/>
              <a:t>HCl</a:t>
            </a:r>
            <a:r>
              <a:rPr lang="en-US" dirty="0" smtClean="0"/>
              <a:t>)</a:t>
            </a:r>
          </a:p>
          <a:p>
            <a:endParaRPr lang="en-US" dirty="0"/>
          </a:p>
          <a:p>
            <a:endParaRPr lang="en-PH" dirty="0"/>
          </a:p>
        </p:txBody>
      </p:sp>
    </p:spTree>
    <p:extLst>
      <p:ext uri="{BB962C8B-B14F-4D97-AF65-F5344CB8AC3E}">
        <p14:creationId xmlns:p14="http://schemas.microsoft.com/office/powerpoint/2010/main" val="110133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PH" dirty="0"/>
          </a:p>
        </p:txBody>
      </p:sp>
      <p:sp>
        <p:nvSpPr>
          <p:cNvPr id="3" name="Content Placeholder 2"/>
          <p:cNvSpPr>
            <a:spLocks noGrp="1"/>
          </p:cNvSpPr>
          <p:nvPr>
            <p:ph idx="1"/>
          </p:nvPr>
        </p:nvSpPr>
        <p:spPr/>
        <p:txBody>
          <a:bodyPr/>
          <a:lstStyle/>
          <a:p>
            <a:r>
              <a:rPr lang="en-US" dirty="0" smtClean="0"/>
              <a:t>Page 440</a:t>
            </a:r>
          </a:p>
          <a:p>
            <a:r>
              <a:rPr lang="en-US" dirty="0" smtClean="0"/>
              <a:t>Q1&amp;2</a:t>
            </a:r>
            <a:endParaRPr lang="en-PH" dirty="0"/>
          </a:p>
        </p:txBody>
      </p:sp>
    </p:spTree>
    <p:extLst>
      <p:ext uri="{BB962C8B-B14F-4D97-AF65-F5344CB8AC3E}">
        <p14:creationId xmlns:p14="http://schemas.microsoft.com/office/powerpoint/2010/main" val="221349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773</Words>
  <Application>Microsoft Office PowerPoint</Application>
  <PresentationFormat>On-screen Show (4:3)</PresentationFormat>
  <Paragraphs>175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Chapter 16.1</vt:lpstr>
      <vt:lpstr>Covalent bonding</vt:lpstr>
      <vt:lpstr>Remember </vt:lpstr>
      <vt:lpstr>Covalent bonding</vt:lpstr>
      <vt:lpstr>Covalent bonding</vt:lpstr>
      <vt:lpstr>Covalent bonding</vt:lpstr>
      <vt:lpstr>Covalent bonding</vt:lpstr>
      <vt:lpstr>Questions</vt:lpstr>
      <vt:lpstr>Questions</vt:lpstr>
      <vt:lpstr>DOUBLE AND TRIPLE COVALENT BONDS</vt:lpstr>
      <vt:lpstr>DOUBLE AND TRIPLE COVALENT BONDS</vt:lpstr>
      <vt:lpstr>Draw the following dot diagrams</vt:lpstr>
      <vt:lpstr>Chapter 25.5</vt:lpstr>
      <vt:lpstr>Hydrocarbons</vt:lpstr>
      <vt:lpstr>Alkanes</vt:lpstr>
      <vt:lpstr>Methane</vt:lpstr>
      <vt:lpstr>Ethane</vt:lpstr>
      <vt:lpstr>Naming Carbon chains</vt:lpstr>
      <vt:lpstr>PowerPoint Presentation</vt:lpstr>
      <vt:lpstr>Homologous series</vt:lpstr>
      <vt:lpstr>Naming of alkanes</vt:lpstr>
      <vt:lpstr>Alkenes</vt:lpstr>
      <vt:lpstr>Ethene</vt:lpstr>
      <vt:lpstr>Alkenes</vt:lpstr>
      <vt:lpstr>PowerPoint Presentation</vt:lpstr>
      <vt:lpstr>Questions</vt:lpstr>
      <vt:lpstr>Questions</vt:lpstr>
      <vt:lpstr>Hydrocarbons from the earth</vt:lpstr>
      <vt:lpstr>PowerPoint Presentation</vt:lpstr>
      <vt:lpstr>PowerPoint Presentation</vt:lpstr>
      <vt:lpstr>Natural gas</vt:lpstr>
      <vt:lpstr>Natural gas</vt:lpstr>
      <vt:lpstr>Petroleum</vt:lpstr>
      <vt:lpstr>Petroleum</vt:lpstr>
      <vt:lpstr>Terminology</vt:lpstr>
      <vt:lpstr>Terminology</vt:lpstr>
      <vt:lpstr>Terminology</vt:lpstr>
      <vt:lpstr>PowerPoint Presentation</vt:lpstr>
      <vt:lpstr>PowerPoint Presentation</vt:lpstr>
      <vt:lpstr>PowerPoint Presentation</vt:lpstr>
      <vt:lpstr>Chapter 26.4</vt:lpstr>
      <vt:lpstr>Polymer</vt:lpstr>
      <vt:lpstr>Polymer</vt:lpstr>
      <vt:lpstr>Polymers</vt:lpstr>
      <vt:lpstr>Polymers</vt:lpstr>
      <vt:lpstr>Polymers</vt:lpstr>
      <vt:lpstr>Polymers</vt:lpstr>
      <vt:lpstr>CONDENSATION POLYMERS</vt:lpstr>
      <vt:lpstr>CONDENSATION POLYMERS</vt:lpstr>
      <vt:lpstr>CONDENSATION POLYMERS</vt:lpstr>
      <vt:lpstr>CONDENSATION POLYMERS</vt:lpstr>
      <vt:lpstr>CONDENSATION POLYMERS</vt:lpstr>
      <vt:lpstr>MOLECULES OF LIFE</vt:lpstr>
      <vt:lpstr>Practice questions</vt:lpstr>
      <vt:lpstr>Practice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Fiona Krogh</dc:creator>
  <cp:lastModifiedBy>Fiona Krogh</cp:lastModifiedBy>
  <cp:revision>41</cp:revision>
  <dcterms:created xsi:type="dcterms:W3CDTF">2016-04-27T08:51:35Z</dcterms:created>
  <dcterms:modified xsi:type="dcterms:W3CDTF">2016-05-11T10:43:17Z</dcterms:modified>
</cp:coreProperties>
</file>