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  <p:sldId id="259" r:id="rId5"/>
    <p:sldId id="258" r:id="rId6"/>
    <p:sldId id="260" r:id="rId7"/>
    <p:sldId id="261" r:id="rId8"/>
    <p:sldId id="262" r:id="rId9"/>
    <p:sldId id="257" r:id="rId10"/>
    <p:sldId id="267" r:id="rId11"/>
    <p:sldId id="269" r:id="rId12"/>
    <p:sldId id="270" r:id="rId13"/>
    <p:sldId id="271" r:id="rId14"/>
    <p:sldId id="272" r:id="rId15"/>
    <p:sldId id="263" r:id="rId16"/>
    <p:sldId id="266" r:id="rId17"/>
    <p:sldId id="265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29A5-8F14-4120-ABDC-6DFF8F60EB9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794E-5EC2-42C0-927C-394DB74CB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2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29A5-8F14-4120-ABDC-6DFF8F60EB9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794E-5EC2-42C0-927C-394DB74CB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6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29A5-8F14-4120-ABDC-6DFF8F60EB9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794E-5EC2-42C0-927C-394DB74CB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2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29A5-8F14-4120-ABDC-6DFF8F60EB9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794E-5EC2-42C0-927C-394DB74CB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6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29A5-8F14-4120-ABDC-6DFF8F60EB9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794E-5EC2-42C0-927C-394DB74CB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5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29A5-8F14-4120-ABDC-6DFF8F60EB9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794E-5EC2-42C0-927C-394DB74CB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0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29A5-8F14-4120-ABDC-6DFF8F60EB9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794E-5EC2-42C0-927C-394DB74CB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8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29A5-8F14-4120-ABDC-6DFF8F60EB9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794E-5EC2-42C0-927C-394DB74CB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7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29A5-8F14-4120-ABDC-6DFF8F60EB9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794E-5EC2-42C0-927C-394DB74CB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0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29A5-8F14-4120-ABDC-6DFF8F60EB9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794E-5EC2-42C0-927C-394DB74CB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9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29A5-8F14-4120-ABDC-6DFF8F60EB9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794E-5EC2-42C0-927C-394DB74CB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929A5-8F14-4120-ABDC-6DFF8F60EB9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E794E-5EC2-42C0-927C-394DB74CB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Qp2lFcDEbw" TargetMode="External"/><Relationship Id="rId2" Type="http://schemas.openxmlformats.org/officeDocument/2006/relationships/hyperlink" Target="https://www.youtube.com/watch?v=1BLXV1qO03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 of populations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Sections form </a:t>
            </a:r>
            <a:r>
              <a:rPr lang="en-US" dirty="0" err="1" smtClean="0"/>
              <a:t>ch</a:t>
            </a:r>
            <a:r>
              <a:rPr lang="en-US" dirty="0" smtClean="0"/>
              <a:t> 15 and </a:t>
            </a:r>
            <a:r>
              <a:rPr lang="en-US" dirty="0" err="1" smtClean="0"/>
              <a:t>ch</a:t>
            </a:r>
            <a:r>
              <a:rPr lang="en-US" dirty="0" smtClean="0"/>
              <a:t>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hlinkClick r:id="rId2"/>
              </a:rPr>
              <a:t>https://www.youtube.com/watch?v=1BLXV1qO03w</a:t>
            </a:r>
            <a:endParaRPr lang="en-US" altLang="en-US" dirty="0" smtClean="0"/>
          </a:p>
          <a:p>
            <a:r>
              <a:rPr lang="en-US" altLang="en-US" dirty="0" smtClean="0">
                <a:solidFill>
                  <a:schemeClr val="tx2"/>
                </a:solidFill>
                <a:hlinkClick r:id="rId3"/>
              </a:rPr>
              <a:t>https://www.youtube.com/watch?v=pQp2lFcDEbw</a:t>
            </a:r>
            <a:endParaRPr lang="en-US" alt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altLang="en-US" dirty="0" smtClean="0"/>
              <a:t>The process through which members of a species that are best suited to their environment survive and reproduce at a higher rate than other members of the species.</a:t>
            </a:r>
          </a:p>
          <a:p>
            <a:endParaRPr lang="en-US" dirty="0"/>
          </a:p>
        </p:txBody>
      </p:sp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294289"/>
            <a:ext cx="62293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7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8329" cy="470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3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45175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0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52560"/>
            <a:ext cx="5181600" cy="519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7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5059363"/>
          </a:xfrm>
        </p:spPr>
        <p:txBody>
          <a:bodyPr/>
          <a:lstStyle/>
          <a:p>
            <a:r>
              <a:rPr lang="en-US" dirty="0" smtClean="0"/>
              <a:t>Fossils</a:t>
            </a:r>
          </a:p>
          <a:p>
            <a:r>
              <a:rPr lang="en-US" dirty="0" smtClean="0"/>
              <a:t>DNA</a:t>
            </a:r>
          </a:p>
          <a:p>
            <a:r>
              <a:rPr lang="en-US" dirty="0" smtClean="0"/>
              <a:t>Similar structures</a:t>
            </a:r>
          </a:p>
          <a:p>
            <a:r>
              <a:rPr lang="en-US" dirty="0" smtClean="0"/>
              <a:t>Embryology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2148082" cy="138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2536"/>
            <a:ext cx="4495800" cy="335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60527"/>
            <a:ext cx="4114800" cy="186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83149"/>
            <a:ext cx="2558143" cy="19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18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97000"/>
            <a:ext cx="63246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4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natural selection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en-US" dirty="0" smtClean="0"/>
              <a:t>Fossils</a:t>
            </a:r>
          </a:p>
          <a:p>
            <a:r>
              <a:rPr lang="en-US" dirty="0" smtClean="0"/>
              <a:t>DNA</a:t>
            </a:r>
          </a:p>
          <a:p>
            <a:r>
              <a:rPr lang="en-US" dirty="0" smtClean="0"/>
              <a:t>Similar structures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801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4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Pg</a:t>
            </a:r>
            <a:r>
              <a:rPr lang="en-US" dirty="0" smtClean="0"/>
              <a:t> 372 Q1,2,3,4,5</a:t>
            </a:r>
          </a:p>
          <a:p>
            <a:r>
              <a:rPr lang="en-US" dirty="0" err="1" smtClean="0"/>
              <a:t>Pg</a:t>
            </a:r>
            <a:r>
              <a:rPr lang="en-US" dirty="0" smtClean="0"/>
              <a:t> 377 Q2,</a:t>
            </a:r>
          </a:p>
          <a:p>
            <a:r>
              <a:rPr lang="en-US" dirty="0" smtClean="0"/>
              <a:t>P386 Q1,2,3,4</a:t>
            </a:r>
          </a:p>
          <a:p>
            <a:r>
              <a:rPr lang="en-US" smtClean="0"/>
              <a:t>Pg389 Q1,2,3,4,5,6,  8,9,10,11,12,    16,17, 19,20,21, 24,25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2326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drift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in population due to random chance </a:t>
            </a:r>
            <a:endParaRPr lang="en-P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74812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0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is a theory – a well supported explanation of an idea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Drift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Founder effect</a:t>
            </a:r>
            <a:endParaRPr lang="en-P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15544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9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Speciation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Formation of a new species</a:t>
            </a:r>
            <a:endParaRPr lang="en-P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276600"/>
            <a:ext cx="90106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4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Speciation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Behavioral isolation</a:t>
            </a:r>
            <a:endParaRPr lang="en-PH" dirty="0"/>
          </a:p>
        </p:txBody>
      </p:sp>
      <p:pic>
        <p:nvPicPr>
          <p:cNvPr id="4098" name="Picture 2" descr="http://www.mindsmachine.com/asf/15/15.01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49632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0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Speciation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Temporal isolation</a:t>
            </a:r>
            <a:endParaRPr lang="en-P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70710"/>
            <a:ext cx="4953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9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09"/>
            <a:ext cx="8229600" cy="1143000"/>
          </a:xfrm>
        </p:spPr>
        <p:txBody>
          <a:bodyPr/>
          <a:lstStyle/>
          <a:p>
            <a:r>
              <a:rPr lang="en-US" dirty="0" smtClean="0"/>
              <a:t>Chapter 15&amp;16 study guide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Chapter 15</a:t>
            </a:r>
          </a:p>
          <a:p>
            <a:pPr lvl="1"/>
            <a:r>
              <a:rPr lang="en-US" dirty="0" smtClean="0"/>
              <a:t>Lamarck’s theory </a:t>
            </a:r>
          </a:p>
          <a:p>
            <a:pPr lvl="1"/>
            <a:r>
              <a:rPr lang="en-US" dirty="0" smtClean="0"/>
              <a:t>Darwin’s Theory</a:t>
            </a:r>
          </a:p>
          <a:p>
            <a:pPr lvl="1"/>
            <a:r>
              <a:rPr lang="en-US" dirty="0" smtClean="0"/>
              <a:t>Natural selection</a:t>
            </a:r>
          </a:p>
          <a:p>
            <a:pPr lvl="2"/>
            <a:r>
              <a:rPr lang="en-US" dirty="0" smtClean="0"/>
              <a:t>Genetic variation</a:t>
            </a:r>
          </a:p>
          <a:p>
            <a:pPr lvl="2"/>
            <a:r>
              <a:rPr lang="en-US" dirty="0" smtClean="0"/>
              <a:t>Best suited to environment more likely to survive</a:t>
            </a:r>
          </a:p>
          <a:p>
            <a:pPr lvl="1"/>
            <a:r>
              <a:rPr lang="en-US" dirty="0" smtClean="0"/>
              <a:t>Evidence for Evolution</a:t>
            </a:r>
          </a:p>
          <a:p>
            <a:pPr lvl="2"/>
            <a:r>
              <a:rPr lang="en-US" dirty="0"/>
              <a:t>Fossils</a:t>
            </a:r>
          </a:p>
          <a:p>
            <a:pPr lvl="2"/>
            <a:r>
              <a:rPr lang="en-US" dirty="0"/>
              <a:t>DNA</a:t>
            </a:r>
          </a:p>
          <a:p>
            <a:pPr lvl="2"/>
            <a:r>
              <a:rPr lang="en-US" dirty="0"/>
              <a:t>Similar structures</a:t>
            </a:r>
          </a:p>
          <a:p>
            <a:pPr lvl="2"/>
            <a:r>
              <a:rPr lang="en-US" dirty="0"/>
              <a:t>Embryology</a:t>
            </a:r>
          </a:p>
          <a:p>
            <a:pPr lvl="1"/>
            <a:r>
              <a:rPr lang="en-US" dirty="0" smtClean="0"/>
              <a:t>Genetic drift</a:t>
            </a:r>
          </a:p>
          <a:p>
            <a:pPr lvl="1"/>
            <a:r>
              <a:rPr lang="en-US" dirty="0" smtClean="0"/>
              <a:t>Speciation</a:t>
            </a:r>
          </a:p>
          <a:p>
            <a:pPr lvl="2"/>
            <a:r>
              <a:rPr lang="en-US" dirty="0" smtClean="0"/>
              <a:t>Geographic</a:t>
            </a:r>
          </a:p>
          <a:p>
            <a:pPr lvl="2"/>
            <a:r>
              <a:rPr lang="en-US" dirty="0" smtClean="0"/>
              <a:t>Behavioral</a:t>
            </a:r>
          </a:p>
          <a:p>
            <a:pPr lvl="2"/>
            <a:r>
              <a:rPr lang="en-US" dirty="0" smtClean="0"/>
              <a:t>temporal</a:t>
            </a:r>
          </a:p>
          <a:p>
            <a:pPr lvl="2"/>
            <a:endParaRPr lang="en-PH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36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Lamarck Evolution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67627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6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Voyage of the Beagle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r="5583"/>
          <a:stretch>
            <a:fillRect/>
          </a:stretch>
        </p:blipFill>
        <p:spPr bwMode="auto">
          <a:xfrm>
            <a:off x="838200" y="2133600"/>
            <a:ext cx="67500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8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Voyage of the Beagle</a:t>
            </a:r>
            <a:endParaRPr lang="en-US" dirty="0"/>
          </a:p>
        </p:txBody>
      </p:sp>
      <p:pic>
        <p:nvPicPr>
          <p:cNvPr id="4" name="Picture 2" descr="http://anthro.palomar.edu/evolve/images/maps_of_Galapagos_Islan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r="1738"/>
          <a:stretch>
            <a:fillRect/>
          </a:stretch>
        </p:blipFill>
        <p:spPr bwMode="auto">
          <a:xfrm>
            <a:off x="1295400" y="2844800"/>
            <a:ext cx="6834188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9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Voyage of the Beagle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r="5017" b="10309"/>
          <a:stretch>
            <a:fillRect/>
          </a:stretch>
        </p:blipFill>
        <p:spPr bwMode="auto">
          <a:xfrm>
            <a:off x="1295400" y="2438400"/>
            <a:ext cx="5635625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7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Voyage of the Beagle</a:t>
            </a:r>
          </a:p>
          <a:p>
            <a:endParaRPr lang="en-US" dirty="0"/>
          </a:p>
        </p:txBody>
      </p:sp>
      <p:pic>
        <p:nvPicPr>
          <p:cNvPr id="5" name="Picture 2" descr="http://faculty.uca.edu/johnc/four_galpagos_fin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"/>
          <a:stretch>
            <a:fillRect/>
          </a:stretch>
        </p:blipFill>
        <p:spPr bwMode="auto">
          <a:xfrm>
            <a:off x="1752600" y="2286000"/>
            <a:ext cx="5481637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1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1687513"/>
            <a:ext cx="42862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3000375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2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Darwin and Lamarck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839200" cy="560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9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191</Words>
  <Application>Microsoft Office PowerPoint</Application>
  <PresentationFormat>On-screen Show (4:3)</PresentationFormat>
  <Paragraphs>60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Evolution of populations</vt:lpstr>
      <vt:lpstr>PowerPoint Presentation</vt:lpstr>
      <vt:lpstr>Lamarck Evolution Theory</vt:lpstr>
      <vt:lpstr>Darwin</vt:lpstr>
      <vt:lpstr>PowerPoint Presentation</vt:lpstr>
      <vt:lpstr>PowerPoint Presentation</vt:lpstr>
      <vt:lpstr>PowerPoint Presentation</vt:lpstr>
      <vt:lpstr>PowerPoint Presentation</vt:lpstr>
      <vt:lpstr>Review Darwin and Lamarck</vt:lpstr>
      <vt:lpstr>PowerPoint Presentation</vt:lpstr>
      <vt:lpstr>Natural Selection</vt:lpstr>
      <vt:lpstr>Natural Selection</vt:lpstr>
      <vt:lpstr>Natural Selection</vt:lpstr>
      <vt:lpstr>Natural Selection</vt:lpstr>
      <vt:lpstr>Evidence for natural selection</vt:lpstr>
      <vt:lpstr>Evidence for natural selection</vt:lpstr>
      <vt:lpstr>Evidence for natural selection </vt:lpstr>
      <vt:lpstr>Questions</vt:lpstr>
      <vt:lpstr>Genetic drift</vt:lpstr>
      <vt:lpstr>Genetic Drift</vt:lpstr>
      <vt:lpstr>Speciation</vt:lpstr>
      <vt:lpstr>Speciation</vt:lpstr>
      <vt:lpstr>Speciation</vt:lpstr>
      <vt:lpstr>Chapter 15&amp;16 study guide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populations</dc:title>
  <dc:creator>Teachersintlounge2</dc:creator>
  <cp:lastModifiedBy>Fiona Krogh</cp:lastModifiedBy>
  <cp:revision>15</cp:revision>
  <dcterms:created xsi:type="dcterms:W3CDTF">2015-12-01T08:56:57Z</dcterms:created>
  <dcterms:modified xsi:type="dcterms:W3CDTF">2016-01-04T11:18:37Z</dcterms:modified>
</cp:coreProperties>
</file>